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charts/chart14.xml" ContentType="application/vnd.openxmlformats-officedocument.drawingml.char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charts/chart8.xml" ContentType="application/vnd.openxmlformats-officedocument.drawingml.chart+xml"/>
  <Override PartName="/ppt/charts/chart21.xml" ContentType="application/vnd.openxmlformats-officedocument.drawingml.char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18.xml" ContentType="application/vnd.openxmlformats-officedocument.drawingml.diagramLayout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rawings/drawing4.xml" ContentType="application/vnd.openxmlformats-officedocument.drawingml.chartshape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charts/chart15.xml" ContentType="application/vnd.openxmlformats-officedocument.drawingml.char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drawing6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78" r:id="rId4"/>
    <p:sldId id="279" r:id="rId5"/>
    <p:sldId id="280" r:id="rId6"/>
    <p:sldId id="281" r:id="rId7"/>
    <p:sldId id="282" r:id="rId8"/>
    <p:sldId id="283" r:id="rId9"/>
    <p:sldId id="291" r:id="rId10"/>
    <p:sldId id="292" r:id="rId11"/>
    <p:sldId id="285" r:id="rId12"/>
    <p:sldId id="284" r:id="rId13"/>
    <p:sldId id="287" r:id="rId14"/>
    <p:sldId id="289" r:id="rId15"/>
    <p:sldId id="288" r:id="rId16"/>
    <p:sldId id="293" r:id="rId17"/>
    <p:sldId id="294" r:id="rId18"/>
    <p:sldId id="295" r:id="rId19"/>
    <p:sldId id="264" r:id="rId20"/>
    <p:sldId id="263" r:id="rId21"/>
    <p:sldId id="300" r:id="rId22"/>
    <p:sldId id="267" r:id="rId23"/>
    <p:sldId id="274" r:id="rId24"/>
    <p:sldId id="276" r:id="rId25"/>
    <p:sldId id="275" r:id="rId26"/>
    <p:sldId id="277" r:id="rId27"/>
    <p:sldId id="271" r:id="rId28"/>
    <p:sldId id="270" r:id="rId29"/>
    <p:sldId id="268" r:id="rId30"/>
    <p:sldId id="299" r:id="rId31"/>
    <p:sldId id="269" r:id="rId32"/>
    <p:sldId id="273" r:id="rId33"/>
    <p:sldId id="272" r:id="rId34"/>
    <p:sldId id="261" r:id="rId35"/>
    <p:sldId id="298" r:id="rId36"/>
    <p:sldId id="258" r:id="rId37"/>
    <p:sldId id="259" r:id="rId38"/>
    <p:sldId id="260" r:id="rId39"/>
    <p:sldId id="265" r:id="rId4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70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marker>
            <c:symbol val="none"/>
          </c:marker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marker>
            <c:symbol val="none"/>
          </c:marker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marker>
            <c:symbol val="none"/>
          </c:marker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marker val="1"/>
        <c:axId val="164220288"/>
        <c:axId val="184689792"/>
      </c:lineChart>
      <c:catAx>
        <c:axId val="164220288"/>
        <c:scaling>
          <c:orientation val="minMax"/>
        </c:scaling>
        <c:axPos val="b"/>
        <c:numFmt formatCode="General" sourceLinked="1"/>
        <c:tickLblPos val="nextTo"/>
        <c:crossAx val="184689792"/>
        <c:crosses val="autoZero"/>
        <c:auto val="1"/>
        <c:lblAlgn val="ctr"/>
        <c:lblOffset val="100"/>
      </c:catAx>
      <c:valAx>
        <c:axId val="184689792"/>
        <c:scaling>
          <c:orientation val="minMax"/>
        </c:scaling>
        <c:axPos val="l"/>
        <c:majorGridlines/>
        <c:numFmt formatCode="General" sourceLinked="1"/>
        <c:tickLblPos val="nextTo"/>
        <c:crossAx val="164220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120772946859948"/>
          <c:y val="0.3964365256124725"/>
          <c:w val="0.22946859903381644"/>
          <c:h val="0.24498886414253906"/>
        </c:manualLayout>
      </c:layout>
    </c:legend>
    <c:plotVisOnly val="1"/>
    <c:dispBlanksAs val="gap"/>
  </c:chart>
  <c:txPr>
    <a:bodyPr/>
    <a:lstStyle/>
    <a:p>
      <a:pPr>
        <a:defRPr sz="1798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title>
      <c:tx>
        <c:rich>
          <a:bodyPr/>
          <a:lstStyle/>
          <a:p>
            <a:pPr>
              <a:defRPr sz="1399"/>
            </a:pPr>
            <a:r>
              <a:rPr lang="ru-RU" sz="1399" dirty="0" smtClean="0"/>
              <a:t>Объем инвестици</a:t>
            </a:r>
            <a:r>
              <a:rPr lang="ru-RU" sz="1399" baseline="0" dirty="0" smtClean="0"/>
              <a:t>й в основной капитал, млн. </a:t>
            </a:r>
            <a:r>
              <a:rPr lang="ru-RU" sz="1399" baseline="0" dirty="0" err="1" smtClean="0"/>
              <a:t>руб</a:t>
            </a:r>
            <a:endParaRPr lang="ru-RU" sz="1400" dirty="0"/>
          </a:p>
        </c:rich>
      </c:tx>
      <c:layout>
        <c:manualLayout>
          <c:xMode val="edge"/>
          <c:yMode val="edge"/>
          <c:x val="0.13289760348583879"/>
          <c:y val="1.9157088122605363E-2"/>
        </c:manualLayout>
      </c:layout>
    </c:title>
    <c:plotArea>
      <c:layout>
        <c:manualLayout>
          <c:layoutTarget val="inner"/>
          <c:xMode val="edge"/>
          <c:yMode val="edge"/>
          <c:x val="0.10965401207775409"/>
          <c:y val="0.20063198683629813"/>
          <c:w val="0.87701719582946458"/>
          <c:h val="0.67492425766506803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049"/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6"/>
                <c:pt idx="0">
                  <c:v>факт 2015 года</c:v>
                </c:pt>
                <c:pt idx="1">
                  <c:v>факт 2016 года</c:v>
                </c:pt>
                <c:pt idx="2">
                  <c:v>оценка 2017 года</c:v>
                </c:pt>
                <c:pt idx="3">
                  <c:v>прогноз 2018 года</c:v>
                </c:pt>
                <c:pt idx="4">
                  <c:v>прогноз 2019 года</c:v>
                </c:pt>
                <c:pt idx="5">
                  <c:v>прогноз 2020 года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36.9</c:v>
                </c:pt>
                <c:pt idx="1">
                  <c:v>44.1</c:v>
                </c:pt>
                <c:pt idx="2">
                  <c:v>121.2</c:v>
                </c:pt>
                <c:pt idx="3">
                  <c:v>152.9</c:v>
                </c:pt>
              </c:numCache>
            </c:numRef>
          </c:val>
        </c:ser>
        <c:dLbls>
          <c:showVal val="1"/>
        </c:dLbls>
        <c:marker val="1"/>
        <c:axId val="216853888"/>
        <c:axId val="216855680"/>
      </c:lineChart>
      <c:catAx>
        <c:axId val="21685388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799" b="1" baseline="0"/>
            </a:pPr>
            <a:endParaRPr lang="ru-RU"/>
          </a:p>
        </c:txPr>
        <c:crossAx val="216855680"/>
        <c:crosses val="autoZero"/>
        <c:auto val="1"/>
        <c:lblAlgn val="ctr"/>
        <c:lblOffset val="100"/>
      </c:catAx>
      <c:valAx>
        <c:axId val="216855680"/>
        <c:scaling>
          <c:orientation val="minMax"/>
        </c:scaling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numFmt formatCode="General" sourceLinked="1"/>
        <c:majorTickMark val="none"/>
        <c:tickLblPos val="nextTo"/>
        <c:txPr>
          <a:bodyPr/>
          <a:lstStyle/>
          <a:p>
            <a:pPr>
              <a:defRPr sz="799" b="1" baseline="0"/>
            </a:pPr>
            <a:endParaRPr lang="ru-RU"/>
          </a:p>
        </c:txPr>
        <c:crossAx val="216853888"/>
        <c:crosses val="autoZero"/>
        <c:crossBetween val="between"/>
      </c:valAx>
      <c:spPr>
        <a:noFill/>
        <a:ln w="25373">
          <a:noFill/>
        </a:ln>
      </c:spPr>
    </c:plotArea>
    <c:plotVisOnly val="1"/>
    <c:dispBlanksAs val="gap"/>
  </c:chart>
  <c:txPr>
    <a:bodyPr/>
    <a:lstStyle/>
    <a:p>
      <a:pPr>
        <a:defRPr sz="1798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title>
      <c:tx>
        <c:rich>
          <a:bodyPr/>
          <a:lstStyle/>
          <a:p>
            <a:pPr>
              <a:defRPr sz="1399"/>
            </a:pPr>
            <a:r>
              <a:rPr lang="ru-RU" sz="1399" dirty="0" smtClean="0"/>
              <a:t>Число действующих </a:t>
            </a:r>
            <a:r>
              <a:rPr lang="ru-RU" sz="1399" dirty="0" err="1" smtClean="0"/>
              <a:t>микропредприятий</a:t>
            </a:r>
            <a:r>
              <a:rPr lang="ru-RU" sz="1399" dirty="0" smtClean="0"/>
              <a:t>, </a:t>
            </a:r>
            <a:r>
              <a:rPr lang="ru-RU" sz="1399" dirty="0" err="1" smtClean="0"/>
              <a:t>ед</a:t>
            </a:r>
            <a:endParaRPr lang="ru-RU" sz="1400" dirty="0"/>
          </a:p>
        </c:rich>
      </c:tx>
      <c:layout>
        <c:manualLayout>
          <c:xMode val="edge"/>
          <c:yMode val="edge"/>
          <c:x val="0.12200435729847496"/>
          <c:y val="2.1126760563380278E-2"/>
        </c:manualLayout>
      </c:layout>
    </c:title>
    <c:plotArea>
      <c:layout>
        <c:manualLayout>
          <c:layoutTarget val="inner"/>
          <c:xMode val="edge"/>
          <c:yMode val="edge"/>
          <c:x val="0.10965401207775409"/>
          <c:y val="0.10047407920893345"/>
          <c:w val="0.87701719582946458"/>
          <c:h val="0.8372059889387786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049"/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6"/>
                <c:pt idx="0">
                  <c:v>факт 2015 года</c:v>
                </c:pt>
                <c:pt idx="1">
                  <c:v>факт 2016 года</c:v>
                </c:pt>
                <c:pt idx="2">
                  <c:v>оценка 2017 года</c:v>
                </c:pt>
                <c:pt idx="3">
                  <c:v>прогноз 2018 года</c:v>
                </c:pt>
                <c:pt idx="4">
                  <c:v>прогноз 2019 года</c:v>
                </c:pt>
                <c:pt idx="5">
                  <c:v>прогноз 2020 года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158</c:v>
                </c:pt>
                <c:pt idx="1">
                  <c:v>166</c:v>
                </c:pt>
                <c:pt idx="2">
                  <c:v>166</c:v>
                </c:pt>
                <c:pt idx="3">
                  <c:v>166</c:v>
                </c:pt>
                <c:pt idx="4">
                  <c:v>166</c:v>
                </c:pt>
                <c:pt idx="5">
                  <c:v>166</c:v>
                </c:pt>
              </c:numCache>
            </c:numRef>
          </c:val>
        </c:ser>
        <c:dLbls>
          <c:showVal val="1"/>
        </c:dLbls>
        <c:marker val="1"/>
        <c:axId val="70046464"/>
        <c:axId val="70048000"/>
      </c:lineChart>
      <c:catAx>
        <c:axId val="7004646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799" b="1" baseline="0"/>
            </a:pPr>
            <a:endParaRPr lang="ru-RU"/>
          </a:p>
        </c:txPr>
        <c:crossAx val="70048000"/>
        <c:crosses val="autoZero"/>
        <c:auto val="1"/>
        <c:lblAlgn val="ctr"/>
        <c:lblOffset val="100"/>
      </c:catAx>
      <c:valAx>
        <c:axId val="70048000"/>
        <c:scaling>
          <c:orientation val="minMax"/>
        </c:scaling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numFmt formatCode="General" sourceLinked="1"/>
        <c:majorTickMark val="none"/>
        <c:tickLblPos val="nextTo"/>
        <c:txPr>
          <a:bodyPr/>
          <a:lstStyle/>
          <a:p>
            <a:pPr>
              <a:defRPr sz="799" b="1" baseline="0"/>
            </a:pPr>
            <a:endParaRPr lang="ru-RU"/>
          </a:p>
        </c:txPr>
        <c:crossAx val="70046464"/>
        <c:crosses val="autoZero"/>
        <c:crossBetween val="between"/>
      </c:valAx>
      <c:spPr>
        <a:noFill/>
        <a:ln w="25373">
          <a:noFill/>
        </a:ln>
      </c:spPr>
    </c:plotArea>
    <c:plotVisOnly val="1"/>
    <c:dispBlanksAs val="gap"/>
  </c:chart>
  <c:txPr>
    <a:bodyPr/>
    <a:lstStyle/>
    <a:p>
      <a:pPr>
        <a:defRPr sz="1798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title>
      <c:tx>
        <c:rich>
          <a:bodyPr/>
          <a:lstStyle/>
          <a:p>
            <a:pPr>
              <a:defRPr sz="1400"/>
            </a:pPr>
            <a:r>
              <a:rPr lang="ru-RU" sz="1400" dirty="0" smtClean="0"/>
              <a:t>Среднесписочная численность работников,</a:t>
            </a:r>
            <a:r>
              <a:rPr lang="ru-RU" sz="1400" baseline="0" dirty="0" smtClean="0"/>
              <a:t> чел.</a:t>
            </a:r>
          </a:p>
          <a:p>
            <a:pPr>
              <a:defRPr sz="1400"/>
            </a:pPr>
            <a:endParaRPr lang="ru-RU" sz="1400" dirty="0"/>
          </a:p>
        </c:rich>
      </c:tx>
      <c:layout>
        <c:manualLayout>
          <c:xMode val="edge"/>
          <c:yMode val="edge"/>
          <c:x val="0.20642201834862386"/>
          <c:y val="1.9480519480519497E-2"/>
        </c:manualLayout>
      </c:layout>
    </c:title>
    <c:plotArea>
      <c:layout>
        <c:manualLayout>
          <c:layoutTarget val="inner"/>
          <c:xMode val="edge"/>
          <c:yMode val="edge"/>
          <c:x val="0.12298281098657129"/>
          <c:y val="9.1870550968591549E-2"/>
          <c:w val="0.87701719582946458"/>
          <c:h val="0.8372059889387786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050"/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6"/>
                <c:pt idx="0">
                  <c:v>факт 2015 года</c:v>
                </c:pt>
                <c:pt idx="1">
                  <c:v>факт 2016 года</c:v>
                </c:pt>
                <c:pt idx="2">
                  <c:v>оценка 2017 года</c:v>
                </c:pt>
                <c:pt idx="3">
                  <c:v>прогноз 2018 года</c:v>
                </c:pt>
                <c:pt idx="4">
                  <c:v>прогноз 2019 года</c:v>
                </c:pt>
                <c:pt idx="5">
                  <c:v>прогноз 2020 года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3100</c:v>
                </c:pt>
                <c:pt idx="1">
                  <c:v>3600</c:v>
                </c:pt>
                <c:pt idx="2">
                  <c:v>3700</c:v>
                </c:pt>
                <c:pt idx="3">
                  <c:v>3700</c:v>
                </c:pt>
                <c:pt idx="4">
                  <c:v>3700</c:v>
                </c:pt>
                <c:pt idx="5">
                  <c:v>3700</c:v>
                </c:pt>
              </c:numCache>
            </c:numRef>
          </c:val>
        </c:ser>
        <c:dLbls>
          <c:showVal val="1"/>
        </c:dLbls>
        <c:marker val="1"/>
        <c:axId val="70469504"/>
        <c:axId val="70471040"/>
      </c:lineChart>
      <c:catAx>
        <c:axId val="7046950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800" b="1" baseline="0"/>
            </a:pPr>
            <a:endParaRPr lang="ru-RU"/>
          </a:p>
        </c:txPr>
        <c:crossAx val="70471040"/>
        <c:crosses val="autoZero"/>
        <c:auto val="1"/>
        <c:lblAlgn val="ctr"/>
        <c:lblOffset val="100"/>
      </c:catAx>
      <c:valAx>
        <c:axId val="70471040"/>
        <c:scaling>
          <c:orientation val="minMax"/>
        </c:scaling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numFmt formatCode="General" sourceLinked="1"/>
        <c:majorTickMark val="none"/>
        <c:tickLblPos val="nextTo"/>
        <c:txPr>
          <a:bodyPr/>
          <a:lstStyle/>
          <a:p>
            <a:pPr>
              <a:defRPr sz="800" b="1" baseline="0"/>
            </a:pPr>
            <a:endParaRPr lang="ru-RU"/>
          </a:p>
        </c:txPr>
        <c:crossAx val="70469504"/>
        <c:crosses val="autoZero"/>
        <c:crossBetween val="between"/>
      </c:valAx>
      <c:spPr>
        <a:noFill/>
        <a:ln w="25402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perspective val="30"/>
    </c:view3D>
    <c:plotArea>
      <c:layout/>
      <c:line3D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axId val="186743424"/>
        <c:axId val="186753408"/>
        <c:axId val="186572288"/>
      </c:line3DChart>
      <c:catAx>
        <c:axId val="186743424"/>
        <c:scaling>
          <c:orientation val="minMax"/>
        </c:scaling>
        <c:axPos val="b"/>
        <c:numFmt formatCode="General" sourceLinked="1"/>
        <c:tickLblPos val="nextTo"/>
        <c:crossAx val="186753408"/>
        <c:crosses val="autoZero"/>
        <c:auto val="1"/>
        <c:lblAlgn val="ctr"/>
        <c:lblOffset val="100"/>
      </c:catAx>
      <c:valAx>
        <c:axId val="186753408"/>
        <c:scaling>
          <c:orientation val="minMax"/>
        </c:scaling>
        <c:axPos val="l"/>
        <c:majorGridlines/>
        <c:numFmt formatCode="General" sourceLinked="1"/>
        <c:tickLblPos val="nextTo"/>
        <c:crossAx val="186743424"/>
        <c:crosses val="autoZero"/>
        <c:crossBetween val="between"/>
      </c:valAx>
      <c:serAx>
        <c:axId val="186572288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86753408"/>
        <c:crosses val="autoZero"/>
        <c:tickLblSkip val="1"/>
        <c:tickMarkSkip val="1"/>
      </c:serAx>
      <c:spPr>
        <a:noFill/>
        <a:ln w="25398">
          <a:noFill/>
        </a:ln>
      </c:spPr>
    </c:plotArea>
    <c:legend>
      <c:legendPos val="r"/>
      <c:layout>
        <c:manualLayout>
          <c:xMode val="edge"/>
          <c:yMode val="edge"/>
          <c:x val="0.88641686182669721"/>
          <c:y val="0.3964365256124725"/>
          <c:w val="0.10421545667447307"/>
          <c:h val="0.24498886414253906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plotArea>
      <c:layout>
        <c:manualLayout>
          <c:layoutTarget val="inner"/>
          <c:xMode val="edge"/>
          <c:yMode val="edge"/>
          <c:x val="3.0794638338244598E-2"/>
          <c:y val="0.19252298525096129"/>
          <c:w val="0.93841072332351083"/>
          <c:h val="0.54130299885378586"/>
        </c:manualLayout>
      </c:layout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ln>
              <a:solidFill>
                <a:schemeClr val="tx2">
                  <a:lumMod val="50000"/>
                </a:schemeClr>
              </a:solidFill>
            </a:ln>
          </c:spPr>
          <c:marker>
            <c:spPr>
              <a:ln>
                <a:solidFill>
                  <a:srgbClr val="1F497D">
                    <a:lumMod val="50000"/>
                  </a:srgbClr>
                </a:solidFill>
              </a:ln>
            </c:spPr>
          </c:marker>
          <c:cat>
            <c:strRef>
              <c:f>Лист1!$A$2:$A$5</c:f>
              <c:strCache>
                <c:ptCount val="4"/>
                <c:pt idx="0">
                  <c:v>2017 год, факт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699.2</c:v>
                </c:pt>
                <c:pt idx="1">
                  <c:v>617.4</c:v>
                </c:pt>
                <c:pt idx="2">
                  <c:v>412.9</c:v>
                </c:pt>
                <c:pt idx="3">
                  <c:v>416.3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2017 год, факт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704.4</c:v>
                </c:pt>
                <c:pt idx="1">
                  <c:v>623.79999999999995</c:v>
                </c:pt>
                <c:pt idx="2">
                  <c:v>419.5</c:v>
                </c:pt>
                <c:pt idx="3">
                  <c:v>423</c:v>
                </c:pt>
              </c:numCache>
            </c:numRef>
          </c:val>
        </c:ser>
        <c:dLbls>
          <c:showVal val="1"/>
        </c:dLbls>
        <c:marker val="1"/>
        <c:axId val="186772864"/>
        <c:axId val="192115840"/>
      </c:lineChart>
      <c:catAx>
        <c:axId val="186772864"/>
        <c:scaling>
          <c:orientation val="minMax"/>
        </c:scaling>
        <c:axPos val="b"/>
        <c:numFmt formatCode="General" sourceLinked="1"/>
        <c:majorTickMark val="none"/>
        <c:tickLblPos val="nextTo"/>
        <c:crossAx val="192115840"/>
        <c:crosses val="autoZero"/>
        <c:auto val="1"/>
        <c:lblAlgn val="ctr"/>
        <c:lblOffset val="100"/>
      </c:catAx>
      <c:valAx>
        <c:axId val="192115840"/>
        <c:scaling>
          <c:orientation val="minMax"/>
        </c:scaling>
        <c:delete val="1"/>
        <c:axPos val="l"/>
        <c:numFmt formatCode="General" sourceLinked="1"/>
        <c:tickLblPos val="none"/>
        <c:crossAx val="18677286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3251748251748278"/>
          <c:y val="2.6755852842809385E-2"/>
          <c:w val="0.53238161144123752"/>
          <c:h val="0.11773148186805393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2.9129424304991106E-2"/>
          <c:y val="0"/>
          <c:w val="0.93719950507085514"/>
          <c:h val="0.95523582262106632"/>
        </c:manualLayout>
      </c:layout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ДЕФИЦИТ</c:v>
                </c:pt>
              </c:strCache>
            </c:strRef>
          </c:tx>
          <c:spPr>
            <a:ln>
              <a:solidFill>
                <a:schemeClr val="tx2">
                  <a:lumMod val="50000"/>
                </a:schemeClr>
              </a:solidFill>
            </a:ln>
          </c:spPr>
          <c:marker>
            <c:symbol val="diamond"/>
            <c:size val="7"/>
          </c:marker>
          <c:cat>
            <c:strRef>
              <c:f>Лист1!$A$2:$A$5</c:f>
              <c:strCache>
                <c:ptCount val="4"/>
                <c:pt idx="0">
                  <c:v>2017 год, факт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-5.2</c:v>
                </c:pt>
                <c:pt idx="1">
                  <c:v>-6.4</c:v>
                </c:pt>
                <c:pt idx="2">
                  <c:v>-6.6</c:v>
                </c:pt>
                <c:pt idx="3">
                  <c:v>-6.7</c:v>
                </c:pt>
              </c:numCache>
            </c:numRef>
          </c:val>
        </c:ser>
        <c:dLbls>
          <c:showVal val="1"/>
        </c:dLbls>
        <c:marker val="1"/>
        <c:axId val="192239872"/>
        <c:axId val="192249856"/>
      </c:lineChart>
      <c:catAx>
        <c:axId val="19223987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398"/>
            </a:pPr>
            <a:endParaRPr lang="ru-RU"/>
          </a:p>
        </c:txPr>
        <c:crossAx val="192249856"/>
        <c:crosses val="autoZero"/>
        <c:auto val="1"/>
        <c:lblAlgn val="ctr"/>
        <c:lblOffset val="100"/>
      </c:catAx>
      <c:valAx>
        <c:axId val="192249856"/>
        <c:scaling>
          <c:orientation val="minMax"/>
        </c:scaling>
        <c:delete val="1"/>
        <c:axPos val="l"/>
        <c:numFmt formatCode="General" sourceLinked="1"/>
        <c:tickLblPos val="none"/>
        <c:crossAx val="1922398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0346005537058302"/>
          <c:y val="0.1637175079081282"/>
          <c:w val="0.38299354576940742"/>
          <c:h val="0.23246550222344475"/>
        </c:manualLayout>
      </c:layout>
    </c:legend>
    <c:plotVisOnly val="1"/>
    <c:dispBlanksAs val="zero"/>
  </c:chart>
  <c:txPr>
    <a:bodyPr/>
    <a:lstStyle/>
    <a:p>
      <a:pPr>
        <a:defRPr sz="1797"/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1.5590200445434301E-2"/>
          <c:y val="2.6717557251908393E-2"/>
          <c:w val="0.95657015590200412"/>
          <c:h val="0.71374045801526753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/>
                      <a:t>617 (88%)</a:t>
                    </a:r>
                  </a:p>
                </c:rich>
              </c:tx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/>
                      <a:t>533 (86%)</a:t>
                    </a:r>
                  </a:p>
                </c:rich>
              </c:tx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/>
                      <a:t>325 (79%)</a:t>
                    </a:r>
                  </a:p>
                </c:rich>
              </c:tx>
            </c:dLbl>
            <c:dLbl>
              <c:idx val="3"/>
              <c:layout>
                <c:manualLayout>
                  <c:x val="-2.898353006771724E-3"/>
                  <c:y val="-2.0434109359117106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326 (78%)</a:t>
                    </a:r>
                  </a:p>
                </c:rich>
              </c:tx>
            </c:dLbl>
            <c:spPr>
              <a:noFill/>
              <a:ln w="25623">
                <a:noFill/>
              </a:ln>
            </c:spPr>
            <c:txPr>
              <a:bodyPr/>
              <a:lstStyle/>
              <a:p>
                <a:pPr>
                  <a:defRPr sz="1412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616.4</c:v>
                </c:pt>
                <c:pt idx="1">
                  <c:v>533.1</c:v>
                </c:pt>
                <c:pt idx="2">
                  <c:v>325.10000000000002</c:v>
                </c:pt>
                <c:pt idx="3">
                  <c:v>325.89999999999981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dLbls>
            <c:dLbl>
              <c:idx val="0"/>
              <c:layout>
                <c:manualLayout>
                  <c:x val="-7.9087797221682826E-2"/>
                  <c:y val="-7.73532303611877E-2"/>
                </c:manualLayout>
              </c:layout>
              <c:tx>
                <c:rich>
                  <a:bodyPr/>
                  <a:lstStyle/>
                  <a:p>
                    <a:pPr>
                      <a:defRPr sz="1412" b="0" i="1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/>
                      <a:t>4 (1%)</a:t>
                    </a:r>
                  </a:p>
                </c:rich>
              </c:tx>
              <c:spPr>
                <a:noFill/>
                <a:ln w="25623">
                  <a:noFill/>
                </a:ln>
              </c:spPr>
            </c:dLbl>
            <c:dLbl>
              <c:idx val="1"/>
              <c:delete val="1"/>
            </c:dLbl>
            <c:dLbl>
              <c:idx val="2"/>
              <c:layout>
                <c:manualLayout>
                  <c:x val="-4.5526806910479111E-4"/>
                  <c:y val="2.8414463875317151E-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64 (15%)
</a:t>
                    </a:r>
                  </a:p>
                </c:rich>
              </c:tx>
            </c:dLbl>
            <c:dLbl>
              <c:idx val="3"/>
              <c:layout>
                <c:manualLayout>
                  <c:x val="3.9604123773327796E-3"/>
                  <c:y val="9.3891305809625566E-4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66(16%)</a:t>
                    </a:r>
                  </a:p>
                </c:rich>
              </c:tx>
            </c:dLbl>
            <c:spPr>
              <a:noFill/>
              <a:ln w="25623">
                <a:noFill/>
              </a:ln>
            </c:spPr>
            <c:txPr>
              <a:bodyPr/>
              <a:lstStyle/>
              <a:p>
                <a:pPr>
                  <a:defRPr sz="1412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58.9</c:v>
                </c:pt>
                <c:pt idx="1">
                  <c:v>60.7</c:v>
                </c:pt>
                <c:pt idx="2">
                  <c:v>63.7</c:v>
                </c:pt>
                <c:pt idx="3">
                  <c:v>66.2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прочие налоговые</c:v>
                </c:pt>
              </c:strCache>
            </c:strRef>
          </c:tx>
          <c:dLbls>
            <c:dLbl>
              <c:idx val="0"/>
              <c:layout>
                <c:manualLayout>
                  <c:x val="1.4154225343327699E-2"/>
                  <c:y val="3.3682690136959841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59 (8%)</a:t>
                    </a:r>
                  </a:p>
                </c:rich>
              </c:tx>
            </c:dLbl>
            <c:dLbl>
              <c:idx val="1"/>
              <c:layout>
                <c:manualLayout>
                  <c:x val="3.1932934742994606E-2"/>
                  <c:y val="-0.10475778320904851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13(2%)</a:t>
                    </a:r>
                  </a:p>
                </c:rich>
              </c:tx>
            </c:dLbl>
            <c:dLbl>
              <c:idx val="2"/>
              <c:layout>
                <c:manualLayout>
                  <c:x val="2.3229212706641796E-2"/>
                  <c:y val="-0.1166817839448949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13 (3%)</a:t>
                    </a:r>
                  </a:p>
                </c:rich>
              </c:tx>
            </c:dLbl>
            <c:dLbl>
              <c:idx val="3"/>
              <c:layout>
                <c:manualLayout>
                  <c:x val="3.6553579121898876E-2"/>
                  <c:y val="-0.1137841843035418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13(3%)</a:t>
                    </a:r>
                  </a:p>
                </c:rich>
              </c:tx>
            </c:dLbl>
            <c:spPr>
              <a:noFill/>
              <a:ln w="25623">
                <a:noFill/>
              </a:ln>
            </c:spPr>
            <c:txPr>
              <a:bodyPr/>
              <a:lstStyle/>
              <a:p>
                <a:pPr>
                  <a:defRPr sz="1412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Лист1!$D$2:$D$5</c:f>
              <c:numCache>
                <c:formatCode>#,##0.00</c:formatCode>
                <c:ptCount val="4"/>
                <c:pt idx="0">
                  <c:v>7.1</c:v>
                </c:pt>
                <c:pt idx="1">
                  <c:v>6.9</c:v>
                </c:pt>
                <c:pt idx="2">
                  <c:v>7.2</c:v>
                </c:pt>
                <c:pt idx="3">
                  <c:v>7.2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доходы от использования имущества</c:v>
                </c:pt>
              </c:strCache>
            </c:strRef>
          </c:tx>
          <c:dLbls>
            <c:dLbl>
              <c:idx val="0"/>
              <c:layout>
                <c:manualLayout>
                  <c:x val="3.8653111757581626E-2"/>
                  <c:y val="-8.7354612348684524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13 (2%)</a:t>
                    </a:r>
                  </a:p>
                </c:rich>
              </c:tx>
            </c:dLbl>
            <c:dLbl>
              <c:idx val="1"/>
              <c:layout>
                <c:manualLayout>
                  <c:x val="-7.6777475032230591E-2"/>
                  <c:y val="-2.9493653033107557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4 (1%)</a:t>
                    </a:r>
                  </a:p>
                </c:rich>
              </c:tx>
            </c:dLbl>
            <c:dLbl>
              <c:idx val="2"/>
              <c:layout>
                <c:manualLayout>
                  <c:x val="-8.4611353757805902E-2"/>
                  <c:y val="-3.7425161062888221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4(1%)</a:t>
                    </a:r>
                  </a:p>
                </c:rich>
              </c:tx>
            </c:dLbl>
            <c:dLbl>
              <c:idx val="3"/>
              <c:layout>
                <c:manualLayout>
                  <c:x val="-8.6755374552763581E-2"/>
                  <c:y val="-4.5978133870536585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4(1%)</a:t>
                    </a:r>
                  </a:p>
                </c:rich>
              </c:tx>
            </c:dLbl>
            <c:spPr>
              <a:noFill/>
              <a:ln w="25623">
                <a:noFill/>
              </a:ln>
            </c:spPr>
            <c:txPr>
              <a:bodyPr/>
              <a:lstStyle/>
              <a:p>
                <a:pPr>
                  <a:defRPr sz="1412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Лист1!$E$2:$E$5</c:f>
              <c:numCache>
                <c:formatCode>#,##0.00</c:formatCode>
                <c:ptCount val="4"/>
                <c:pt idx="0">
                  <c:v>4.0999999999999996</c:v>
                </c:pt>
                <c:pt idx="1">
                  <c:v>3.7</c:v>
                </c:pt>
                <c:pt idx="2">
                  <c:v>3.8</c:v>
                </c:pt>
                <c:pt idx="3">
                  <c:v>3.8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прочие  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8.3542140206092672E-2"/>
                  <c:y val="2.1209646811542592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7 (1%)</a:t>
                    </a:r>
                  </a:p>
                </c:rich>
              </c:tx>
            </c:dLbl>
            <c:dLbl>
              <c:idx val="1"/>
              <c:layout>
                <c:manualLayout>
                  <c:x val="-8.2467332962848292E-2"/>
                  <c:y val="1.6049629879647333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7(1%)</a:t>
                    </a:r>
                  </a:p>
                </c:rich>
              </c:tx>
            </c:dLbl>
            <c:dLbl>
              <c:idx val="2"/>
              <c:layout>
                <c:manualLayout>
                  <c:x val="-8.5724939503908401E-2"/>
                  <c:y val="8.1619988606975759E-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7(2%)</a:t>
                    </a:r>
                  </a:p>
                </c:rich>
              </c:tx>
            </c:dLbl>
            <c:dLbl>
              <c:idx val="3"/>
              <c:layout>
                <c:manualLayout>
                  <c:x val="-8.8982546044968247E-2"/>
                  <c:y val="7.2428046089210414E-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7(2%)</a:t>
                    </a:r>
                  </a:p>
                </c:rich>
              </c:tx>
            </c:dLbl>
            <c:spPr>
              <a:noFill/>
              <a:ln w="25623">
                <a:noFill/>
              </a:ln>
            </c:spPr>
            <c:txPr>
              <a:bodyPr/>
              <a:lstStyle/>
              <a:p>
                <a:pPr>
                  <a:defRPr sz="1412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Лист1!$F$2:$F$5</c:f>
              <c:numCache>
                <c:formatCode>#,##0.00</c:formatCode>
                <c:ptCount val="4"/>
                <c:pt idx="0">
                  <c:v>12.8</c:v>
                </c:pt>
                <c:pt idx="1">
                  <c:v>13.1</c:v>
                </c:pt>
                <c:pt idx="2">
                  <c:v>13.1</c:v>
                </c:pt>
                <c:pt idx="3">
                  <c:v>13.1</c:v>
                </c:pt>
              </c:numCache>
            </c:numRef>
          </c:val>
        </c:ser>
        <c:dLbls>
          <c:showVal val="1"/>
        </c:dLbls>
        <c:gapWidth val="95"/>
        <c:gapDepth val="95"/>
        <c:shape val="box"/>
        <c:axId val="193018880"/>
        <c:axId val="193041152"/>
        <c:axId val="0"/>
      </c:bar3DChart>
      <c:catAx>
        <c:axId val="193018880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614"/>
            </a:pPr>
            <a:endParaRPr lang="ru-RU"/>
          </a:p>
        </c:txPr>
        <c:crossAx val="193041152"/>
        <c:crosses val="autoZero"/>
        <c:auto val="1"/>
        <c:lblAlgn val="ctr"/>
        <c:lblOffset val="100"/>
      </c:catAx>
      <c:valAx>
        <c:axId val="193041152"/>
        <c:scaling>
          <c:orientation val="minMax"/>
        </c:scaling>
        <c:delete val="1"/>
        <c:axPos val="l"/>
        <c:numFmt formatCode="#,##0.00" sourceLinked="1"/>
        <c:tickLblPos val="none"/>
        <c:crossAx val="193018880"/>
        <c:crosses val="autoZero"/>
        <c:crossBetween val="between"/>
      </c:valAx>
      <c:spPr>
        <a:noFill/>
        <a:ln w="25623">
          <a:noFill/>
        </a:ln>
      </c:spPr>
    </c:plotArea>
    <c:legend>
      <c:legendPos val="b"/>
      <c:layout/>
      <c:txPr>
        <a:bodyPr/>
        <a:lstStyle/>
        <a:p>
          <a:pPr>
            <a:defRPr sz="1211"/>
          </a:pPr>
          <a:endParaRPr lang="ru-RU"/>
        </a:p>
      </c:txPr>
    </c:legend>
    <c:plotVisOnly val="1"/>
    <c:dispBlanksAs val="gap"/>
  </c:chart>
  <c:txPr>
    <a:bodyPr/>
    <a:lstStyle/>
    <a:p>
      <a:pPr>
        <a:defRPr sz="1816"/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hPercent val="51"/>
      <c:depthPercent val="8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4474885844748854E-2"/>
          <c:y val="1.6791044776119403E-2"/>
          <c:w val="0.90410958904109551"/>
          <c:h val="0.75186567164179174"/>
        </c:manualLayout>
      </c:layout>
      <c:bar3DChart>
        <c:barDir val="col"/>
        <c:grouping val="stacked"/>
        <c:ser>
          <c:idx val="1"/>
          <c:order val="0"/>
          <c:tx>
            <c:strRef>
              <c:f>Sheet1!$A$2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00FFFF"/>
            </a:solidFill>
            <a:ln w="12700">
              <a:solidFill>
                <a:schemeClr val="tx1"/>
              </a:solidFill>
              <a:prstDash val="solid"/>
            </a:ln>
          </c:spPr>
          <c:dLbls>
            <c:dLbl>
              <c:idx val="0"/>
              <c:layout>
                <c:manualLayout>
                  <c:x val="9.9645217875919349E-3"/>
                  <c:y val="-1.0939836320110448E-2"/>
                </c:manualLayout>
              </c:layout>
              <c:tx>
                <c:rich>
                  <a:bodyPr/>
                  <a:lstStyle/>
                  <a:p>
                    <a:pPr>
                      <a:defRPr sz="20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84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</c:dLbl>
            <c:dLbl>
              <c:idx val="1"/>
              <c:delete val="1"/>
            </c:dLbl>
            <c:dLbl>
              <c:idx val="2"/>
              <c:layout>
                <c:manualLayout>
                  <c:x val="6.0319705626212658E-3"/>
                  <c:y val="-1.5481390519480541E-2"/>
                </c:manualLayout>
              </c:layout>
              <c:tx>
                <c:rich>
                  <a:bodyPr/>
                  <a:lstStyle/>
                  <a:p>
                    <a:pPr>
                      <a:defRPr sz="20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90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Val val="1"/>
          </c:dLbls>
          <c:cat>
            <c:strRef>
              <c:f>Sheet1!$B$1:$F$1</c:f>
              <c:strCache>
                <c:ptCount val="3"/>
                <c:pt idx="0">
                  <c:v>2018год</c:v>
                </c:pt>
                <c:pt idx="1">
                  <c:v>2019 год</c:v>
                </c:pt>
                <c:pt idx="2">
                  <c:v>2020год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4"/>
                <c:pt idx="0">
                  <c:v>84384</c:v>
                </c:pt>
                <c:pt idx="1">
                  <c:v>87786</c:v>
                </c:pt>
                <c:pt idx="2">
                  <c:v>90343</c:v>
                </c:pt>
              </c:numCache>
            </c:numRef>
          </c:val>
        </c:ser>
        <c:ser>
          <c:idx val="0"/>
          <c:order val="1"/>
          <c:tx>
            <c:strRef>
              <c:f>Sheet1!$A$3</c:f>
              <c:strCache>
                <c:ptCount val="1"/>
                <c:pt idx="0">
                  <c:v>фин. Помощь ОБ и иные безвозмездные поступления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chemeClr val="tx1"/>
              </a:solidFill>
              <a:prstDash val="solid"/>
            </a:ln>
          </c:spPr>
          <c:dLbls>
            <c:dLbl>
              <c:idx val="0"/>
              <c:layout>
                <c:manualLayout>
                  <c:x val="4.7388843163167944E-3"/>
                  <c:y val="-1.3986077593909293E-2"/>
                </c:manualLayout>
              </c:layout>
              <c:tx>
                <c:rich>
                  <a:bodyPr/>
                  <a:lstStyle/>
                  <a:p>
                    <a:pPr>
                      <a:defRPr sz="20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530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</c:dLbl>
            <c:dLbl>
              <c:idx val="1"/>
              <c:layout>
                <c:manualLayout>
                  <c:x val="1.2475745081208175E-2"/>
                  <c:y val="-8.4625844849355078E-2"/>
                </c:manualLayout>
              </c:layout>
              <c:tx>
                <c:rich>
                  <a:bodyPr/>
                  <a:lstStyle/>
                  <a:p>
                    <a:pPr>
                      <a:defRPr sz="20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322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</c:dLbl>
            <c:dLbl>
              <c:idx val="2"/>
              <c:delete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Val val="1"/>
          </c:dLbls>
          <c:cat>
            <c:strRef>
              <c:f>Sheet1!$B$1:$F$1</c:f>
              <c:strCache>
                <c:ptCount val="3"/>
                <c:pt idx="0">
                  <c:v>2018год</c:v>
                </c:pt>
                <c:pt idx="1">
                  <c:v>2019 год</c:v>
                </c:pt>
                <c:pt idx="2">
                  <c:v>2020год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4"/>
                <c:pt idx="0">
                  <c:v>529794</c:v>
                </c:pt>
                <c:pt idx="1">
                  <c:v>321789</c:v>
                </c:pt>
                <c:pt idx="2">
                  <c:v>322572</c:v>
                </c:pt>
              </c:numCache>
            </c:numRef>
          </c:val>
        </c:ser>
        <c:ser>
          <c:idx val="3"/>
          <c:order val="2"/>
          <c:tx>
            <c:strRef>
              <c:f>Sheet1!$A$4</c:f>
              <c:strCache>
                <c:ptCount val="1"/>
                <c:pt idx="0">
                  <c:v>МБТ по переданным полномочиям</c:v>
                </c:pt>
              </c:strCache>
            </c:strRef>
          </c:tx>
          <c:spPr>
            <a:solidFill>
              <a:srgbClr val="00FF00"/>
            </a:solidFill>
            <a:ln w="12700">
              <a:solidFill>
                <a:schemeClr val="tx1"/>
              </a:solidFill>
              <a:prstDash val="solid"/>
            </a:ln>
          </c:spPr>
          <c:dLbls>
            <c:dLbl>
              <c:idx val="0"/>
              <c:layout>
                <c:manualLayout>
                  <c:x val="1.3033620056744482E-2"/>
                  <c:y val="-5.2479706126119186E-2"/>
                </c:manualLayout>
              </c:layout>
              <c:tx>
                <c:rich>
                  <a:bodyPr/>
                  <a:lstStyle/>
                  <a:p>
                    <a:pPr>
                      <a:defRPr sz="23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3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</c:dLbl>
            <c:dLbl>
              <c:idx val="1"/>
              <c:layout>
                <c:manualLayout>
                  <c:x val="1.4936152443849812E-2"/>
                  <c:y val="-4.6514813192448552E-2"/>
                </c:manualLayout>
              </c:layout>
              <c:tx>
                <c:rich>
                  <a:bodyPr/>
                  <a:lstStyle/>
                  <a:p>
                    <a:pPr>
                      <a:defRPr sz="20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3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</c:dLbl>
            <c:dLbl>
              <c:idx val="2"/>
              <c:layout>
                <c:manualLayout>
                  <c:x val="1.2399160545311962E-2"/>
                  <c:y val="-4.1374610020274406E-2"/>
                </c:manualLayout>
              </c:layout>
              <c:tx>
                <c:rich>
                  <a:bodyPr/>
                  <a:lstStyle/>
                  <a:p>
                    <a:pPr>
                      <a:defRPr sz="20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3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Val val="1"/>
          </c:dLbls>
          <c:cat>
            <c:strRef>
              <c:f>Sheet1!$B$1:$F$1</c:f>
              <c:strCache>
                <c:ptCount val="3"/>
                <c:pt idx="0">
                  <c:v>2018год</c:v>
                </c:pt>
                <c:pt idx="1">
                  <c:v>2019 год</c:v>
                </c:pt>
                <c:pt idx="2">
                  <c:v>2020год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4"/>
                <c:pt idx="0">
                  <c:v>3317</c:v>
                </c:pt>
                <c:pt idx="1">
                  <c:v>3356</c:v>
                </c:pt>
                <c:pt idx="2">
                  <c:v>3356</c:v>
                </c:pt>
              </c:numCache>
            </c:numRef>
          </c:val>
        </c:ser>
        <c:gapWidth val="70"/>
        <c:gapDepth val="30"/>
        <c:shape val="cylinder"/>
        <c:axId val="192914560"/>
        <c:axId val="192916096"/>
        <c:axId val="0"/>
      </c:bar3DChart>
      <c:catAx>
        <c:axId val="192914560"/>
        <c:scaling>
          <c:orientation val="minMax"/>
        </c:scaling>
        <c:axPos val="b"/>
        <c:numFmt formatCode="General" sourceLinked="1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92916096"/>
        <c:crosses val="autoZero"/>
        <c:auto val="1"/>
        <c:lblAlgn val="ctr"/>
        <c:lblOffset val="100"/>
        <c:tickLblSkip val="1"/>
        <c:tickMarkSkip val="1"/>
      </c:catAx>
      <c:valAx>
        <c:axId val="192916096"/>
        <c:scaling>
          <c:orientation val="minMax"/>
        </c:scaling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9291456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3173515981735174"/>
          <c:y val="0.86194029850746301"/>
          <c:w val="0.5262557077625567"/>
          <c:h val="0.13992537313432846"/>
        </c:manualLayout>
      </c:layout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1100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23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28685714285714287"/>
          <c:y val="2.0304568527918791E-2"/>
          <c:w val="0.67428571428571482"/>
          <c:h val="0.84771573604060946"/>
        </c:manualLayout>
      </c:layout>
      <c:barChart>
        <c:barDir val="bar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факт 2017</c:v>
                </c:pt>
              </c:strCache>
            </c:strRef>
          </c:tx>
          <c:spPr>
            <a:gradFill rotWithShape="0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1928">
              <a:solidFill>
                <a:schemeClr val="tx1"/>
              </a:solidFill>
              <a:prstDash val="solid"/>
            </a:ln>
          </c:spPr>
          <c:dLbls>
            <c:numFmt formatCode="0" sourceLinked="0"/>
            <c:spPr>
              <a:noFill/>
              <a:ln w="23855">
                <a:noFill/>
              </a:ln>
            </c:spPr>
            <c:txPr>
              <a:bodyPr/>
              <a:lstStyle/>
              <a:p>
                <a:pPr>
                  <a:defRPr sz="822" b="1" i="0" u="none" strike="noStrike" baseline="0">
                    <a:solidFill>
                      <a:schemeClr val="tx1"/>
                    </a:solidFill>
                    <a:latin typeface="Tahoma"/>
                    <a:ea typeface="Tahoma"/>
                    <a:cs typeface="Tahoma"/>
                  </a:defRPr>
                </a:pPr>
                <a:endParaRPr lang="ru-RU"/>
              </a:p>
            </c:txPr>
            <c:showLegendKey val="1"/>
            <c:showVal val="1"/>
          </c:dLbls>
          <c:cat>
            <c:strRef>
              <c:f>Sheet1!$B$1:$I$1</c:f>
              <c:strCache>
                <c:ptCount val="7"/>
                <c:pt idx="0">
                  <c:v>образование</c:v>
                </c:pt>
                <c:pt idx="1">
                  <c:v>культура</c:v>
                </c:pt>
                <c:pt idx="2">
                  <c:v>общегосударственные вопросы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социальная политика</c:v>
                </c:pt>
                <c:pt idx="6">
                  <c:v>межбюджетные трансферты</c:v>
                </c:pt>
              </c:strCache>
            </c:strRef>
          </c:cat>
          <c:val>
            <c:numRef>
              <c:f>Sheet1!$B$2:$I$2</c:f>
              <c:numCache>
                <c:formatCode>General</c:formatCode>
                <c:ptCount val="8"/>
                <c:pt idx="0">
                  <c:v>569.29999999999995</c:v>
                </c:pt>
                <c:pt idx="1">
                  <c:v>20.6</c:v>
                </c:pt>
                <c:pt idx="2">
                  <c:v>40.6</c:v>
                </c:pt>
                <c:pt idx="3">
                  <c:v>4.9000000000000004</c:v>
                </c:pt>
                <c:pt idx="4">
                  <c:v>18.3</c:v>
                </c:pt>
                <c:pt idx="5">
                  <c:v>8.5</c:v>
                </c:pt>
                <c:pt idx="6">
                  <c:v>41.2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план 2018</c:v>
                </c:pt>
              </c:strCache>
            </c:strRef>
          </c:tx>
          <c:spPr>
            <a:solidFill>
              <a:srgbClr val="FF0000"/>
            </a:solidFill>
            <a:ln w="11928">
              <a:solidFill>
                <a:schemeClr val="tx1"/>
              </a:solidFill>
              <a:prstDash val="solid"/>
            </a:ln>
          </c:spPr>
          <c:dLbls>
            <c:dLbl>
              <c:idx val="0"/>
              <c:layout>
                <c:manualLayout>
                  <c:x val="-7.0308128763532252E-3"/>
                  <c:y val="-8.8547892356448457E-3"/>
                </c:manualLayout>
              </c:layout>
              <c:dLblPos val="outEnd"/>
              <c:showLegendKey val="1"/>
              <c:showVal val="1"/>
            </c:dLbl>
            <c:numFmt formatCode="0" sourceLinked="0"/>
            <c:spPr>
              <a:noFill/>
              <a:ln w="23855">
                <a:noFill/>
              </a:ln>
            </c:spPr>
            <c:txPr>
              <a:bodyPr/>
              <a:lstStyle/>
              <a:p>
                <a:pPr>
                  <a:defRPr sz="822" b="1" i="0" u="none" strike="noStrike" baseline="0">
                    <a:solidFill>
                      <a:schemeClr val="tx1"/>
                    </a:solidFill>
                    <a:latin typeface="Tahoma"/>
                    <a:ea typeface="Tahoma"/>
                    <a:cs typeface="Tahoma"/>
                  </a:defRPr>
                </a:pPr>
                <a:endParaRPr lang="ru-RU"/>
              </a:p>
            </c:txPr>
            <c:showLegendKey val="1"/>
            <c:showVal val="1"/>
          </c:dLbls>
          <c:cat>
            <c:strRef>
              <c:f>Sheet1!$B$1:$I$1</c:f>
              <c:strCache>
                <c:ptCount val="7"/>
                <c:pt idx="0">
                  <c:v>образование</c:v>
                </c:pt>
                <c:pt idx="1">
                  <c:v>культура</c:v>
                </c:pt>
                <c:pt idx="2">
                  <c:v>общегосударственные вопросы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социальная политика</c:v>
                </c:pt>
                <c:pt idx="6">
                  <c:v>межбюджетные трансферты</c:v>
                </c:pt>
              </c:strCache>
            </c:strRef>
          </c:cat>
          <c:val>
            <c:numRef>
              <c:f>Sheet1!$B$3:$I$3</c:f>
              <c:numCache>
                <c:formatCode>General</c:formatCode>
                <c:ptCount val="8"/>
                <c:pt idx="0">
                  <c:v>513.6</c:v>
                </c:pt>
                <c:pt idx="1">
                  <c:v>16.600000000000001</c:v>
                </c:pt>
                <c:pt idx="2">
                  <c:v>35.300000000000004</c:v>
                </c:pt>
                <c:pt idx="3">
                  <c:v>3.3</c:v>
                </c:pt>
                <c:pt idx="4">
                  <c:v>7.8</c:v>
                </c:pt>
                <c:pt idx="5">
                  <c:v>9.1</c:v>
                </c:pt>
                <c:pt idx="6">
                  <c:v>36.700000000000003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план 2019</c:v>
                </c:pt>
              </c:strCache>
            </c:strRef>
          </c:tx>
          <c:spPr>
            <a:solidFill>
              <a:schemeClr val="hlink"/>
            </a:solidFill>
            <a:ln w="11928">
              <a:solidFill>
                <a:schemeClr val="tx1"/>
              </a:solidFill>
              <a:prstDash val="solid"/>
            </a:ln>
          </c:spPr>
          <c:dLbls>
            <c:dLbl>
              <c:idx val="0"/>
              <c:layout>
                <c:manualLayout>
                  <c:x val="-4.7472225156065654E-4"/>
                  <c:y val="-4.3977074439298233E-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459.1</a:t>
                    </a:r>
                  </a:p>
                </c:rich>
              </c:tx>
              <c:dLblPos val="outEnd"/>
              <c:showLegendKey val="1"/>
            </c:dLbl>
            <c:dLbl>
              <c:idx val="1"/>
              <c:layout>
                <c:manualLayout>
                  <c:x val="2.5955787133436787E-2"/>
                  <c:y val="-6.7243123892048312E-3"/>
                </c:manualLayout>
              </c:layout>
              <c:dLblPos val="outEnd"/>
              <c:showLegendKey val="1"/>
              <c:showVal val="1"/>
            </c:dLbl>
            <c:dLbl>
              <c:idx val="3"/>
              <c:layout>
                <c:manualLayout>
                  <c:x val="9.0720073927870772E-3"/>
                  <c:y val="1.7328532156221474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2
</a:t>
                    </a:r>
                  </a:p>
                </c:rich>
              </c:tx>
              <c:dLblPos val="outEnd"/>
              <c:showLegendKey val="1"/>
            </c:dLbl>
            <c:spPr>
              <a:noFill/>
              <a:ln w="23855">
                <a:noFill/>
              </a:ln>
            </c:spPr>
            <c:txPr>
              <a:bodyPr/>
              <a:lstStyle/>
              <a:p>
                <a:pPr>
                  <a:defRPr sz="916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1"/>
            <c:showVal val="1"/>
          </c:dLbls>
          <c:cat>
            <c:strRef>
              <c:f>Sheet1!$B$1:$I$1</c:f>
              <c:strCache>
                <c:ptCount val="7"/>
                <c:pt idx="0">
                  <c:v>образование</c:v>
                </c:pt>
                <c:pt idx="1">
                  <c:v>культура</c:v>
                </c:pt>
                <c:pt idx="2">
                  <c:v>общегосударственные вопросы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социальная политика</c:v>
                </c:pt>
                <c:pt idx="6">
                  <c:v>межбюджетные трансферты</c:v>
                </c:pt>
              </c:strCache>
            </c:strRef>
          </c:cat>
          <c:val>
            <c:numRef>
              <c:f>Sheet1!$B$4:$I$4</c:f>
              <c:numCache>
                <c:formatCode>General</c:formatCode>
                <c:ptCount val="8"/>
                <c:pt idx="0">
                  <c:v>329.8</c:v>
                </c:pt>
                <c:pt idx="1">
                  <c:v>13.4</c:v>
                </c:pt>
                <c:pt idx="2">
                  <c:v>30.4</c:v>
                </c:pt>
                <c:pt idx="3">
                  <c:v>3</c:v>
                </c:pt>
                <c:pt idx="5">
                  <c:v>9</c:v>
                </c:pt>
                <c:pt idx="6">
                  <c:v>29.6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план 2020</c:v>
                </c:pt>
              </c:strCache>
            </c:strRef>
          </c:tx>
          <c:spPr>
            <a:solidFill>
              <a:schemeClr val="folHlink"/>
            </a:solidFill>
            <a:ln w="11928">
              <a:solidFill>
                <a:schemeClr val="tx1"/>
              </a:solidFill>
              <a:prstDash val="solid"/>
            </a:ln>
          </c:spPr>
          <c:dLbls>
            <c:spPr>
              <a:noFill/>
              <a:ln w="23855">
                <a:noFill/>
              </a:ln>
            </c:spPr>
            <c:txPr>
              <a:bodyPr/>
              <a:lstStyle/>
              <a:p>
                <a:pPr>
                  <a:defRPr sz="916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1"/>
            <c:showVal val="1"/>
          </c:dLbls>
          <c:cat>
            <c:strRef>
              <c:f>Sheet1!$B$1:$I$1</c:f>
              <c:strCache>
                <c:ptCount val="7"/>
                <c:pt idx="0">
                  <c:v>образование</c:v>
                </c:pt>
                <c:pt idx="1">
                  <c:v>культура</c:v>
                </c:pt>
                <c:pt idx="2">
                  <c:v>общегосударственные вопросы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социальная политика</c:v>
                </c:pt>
                <c:pt idx="6">
                  <c:v>межбюджетные трансферты</c:v>
                </c:pt>
              </c:strCache>
            </c:strRef>
          </c:cat>
          <c:val>
            <c:numRef>
              <c:f>Sheet1!$B$5:$I$5</c:f>
              <c:numCache>
                <c:formatCode>General</c:formatCode>
                <c:ptCount val="8"/>
                <c:pt idx="0">
                  <c:v>329.9</c:v>
                </c:pt>
                <c:pt idx="1">
                  <c:v>13.3</c:v>
                </c:pt>
                <c:pt idx="2">
                  <c:v>29.6</c:v>
                </c:pt>
                <c:pt idx="3">
                  <c:v>3</c:v>
                </c:pt>
                <c:pt idx="5">
                  <c:v>9</c:v>
                </c:pt>
                <c:pt idx="6">
                  <c:v>29.9</c:v>
                </c:pt>
              </c:numCache>
            </c:numRef>
          </c:val>
        </c:ser>
        <c:dLbls>
          <c:showLegendKey val="1"/>
          <c:showVal val="1"/>
        </c:dLbls>
        <c:gapWidth val="40"/>
        <c:axId val="195152512"/>
        <c:axId val="195256704"/>
      </c:barChart>
      <c:catAx>
        <c:axId val="195152512"/>
        <c:scaling>
          <c:orientation val="minMax"/>
        </c:scaling>
        <c:axPos val="l"/>
        <c:numFmt formatCode="General" sourceLinked="1"/>
        <c:majorTickMark val="none"/>
        <c:minorTickMark val="cross"/>
        <c:tickLblPos val="nextTo"/>
        <c:spPr>
          <a:ln w="1192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 rtl="0">
              <a:defRPr sz="939" b="0" i="0" u="none" strike="noStrike" baseline="0">
                <a:solidFill>
                  <a:schemeClr val="tx1"/>
                </a:solidFill>
                <a:latin typeface="MS Reference Sans Serif"/>
                <a:ea typeface="MS Reference Sans Serif"/>
                <a:cs typeface="MS Reference Sans Serif"/>
              </a:defRPr>
            </a:pPr>
            <a:endParaRPr lang="ru-RU"/>
          </a:p>
        </c:txPr>
        <c:crossAx val="195256704"/>
        <c:crosses val="autoZero"/>
        <c:lblAlgn val="ctr"/>
        <c:lblOffset val="180"/>
        <c:tickLblSkip val="1"/>
        <c:tickMarkSkip val="1"/>
      </c:catAx>
      <c:valAx>
        <c:axId val="195256704"/>
        <c:scaling>
          <c:orientation val="minMax"/>
        </c:scaling>
        <c:axPos val="b"/>
        <c:majorGridlines>
          <c:spPr>
            <a:ln w="2982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22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/>
                  <a:t>млн. рублей</a:t>
                </a:r>
              </a:p>
            </c:rich>
          </c:tx>
          <c:layout>
            <c:manualLayout>
              <c:xMode val="edge"/>
              <c:yMode val="edge"/>
              <c:x val="0.82971428571428552"/>
              <c:y val="0.91708967851099865"/>
            </c:manualLayout>
          </c:layout>
          <c:spPr>
            <a:noFill/>
            <a:ln w="23855">
              <a:noFill/>
            </a:ln>
          </c:spPr>
        </c:title>
        <c:numFmt formatCode="General" sourceLinked="1"/>
        <c:tickLblPos val="nextTo"/>
        <c:spPr>
          <a:ln w="29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 rtl="0">
              <a:defRPr sz="939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95152512"/>
        <c:crosses val="autoZero"/>
        <c:crossBetween val="between"/>
      </c:valAx>
      <c:spPr>
        <a:noFill/>
        <a:ln w="11928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50514285714285712"/>
          <c:y val="3.3840947546531323E-2"/>
          <c:w val="0.42971428571428605"/>
          <c:h val="7.4450084602368904E-2"/>
        </c:manualLayout>
      </c:layout>
      <c:spPr>
        <a:noFill/>
        <a:ln w="2982">
          <a:solidFill>
            <a:schemeClr val="tx1"/>
          </a:solidFill>
          <a:prstDash val="solid"/>
        </a:ln>
      </c:spPr>
      <c:txPr>
        <a:bodyPr/>
        <a:lstStyle/>
        <a:p>
          <a:pPr>
            <a:defRPr sz="864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644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получение кредитов (от кредитных организаций)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1">
                  <c:v>9313</c:v>
                </c:pt>
                <c:pt idx="2">
                  <c:v>9568</c:v>
                </c:pt>
                <c:pt idx="3">
                  <c:v>8260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погашение кредитов (полученных от других бюджетов бюджетной системы)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3020.8</c:v>
                </c:pt>
                <c:pt idx="1">
                  <c:v>2984</c:v>
                </c:pt>
                <c:pt idx="2">
                  <c:v>2984</c:v>
                </c:pt>
                <c:pt idx="3">
                  <c:v>1484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получение кредитов  (от других бюджетов бюджетной системы)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8952</c:v>
                </c:pt>
              </c:numCache>
            </c:numRef>
          </c:val>
        </c:ser>
        <c:dLbls>
          <c:showVal val="1"/>
        </c:dLbls>
        <c:overlap val="-25"/>
        <c:axId val="117093120"/>
        <c:axId val="117105408"/>
      </c:barChart>
      <c:catAx>
        <c:axId val="117093120"/>
        <c:scaling>
          <c:orientation val="minMax"/>
        </c:scaling>
        <c:axPos val="b"/>
        <c:majorTickMark val="none"/>
        <c:tickLblPos val="nextTo"/>
        <c:crossAx val="117105408"/>
        <c:crosses val="autoZero"/>
        <c:auto val="1"/>
        <c:lblAlgn val="ctr"/>
        <c:lblOffset val="100"/>
      </c:catAx>
      <c:valAx>
        <c:axId val="117105408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17093120"/>
        <c:crosses val="autoZero"/>
        <c:crossBetween val="between"/>
      </c:valAx>
    </c:plotArea>
    <c:legend>
      <c:legendPos val="t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паорта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паорта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паорта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marker val="1"/>
        <c:axId val="195430272"/>
        <c:axId val="195431808"/>
      </c:lineChart>
      <c:catAx>
        <c:axId val="195430272"/>
        <c:scaling>
          <c:orientation val="minMax"/>
        </c:scaling>
        <c:axPos val="b"/>
        <c:numFmt formatCode="General" sourceLinked="1"/>
        <c:tickLblPos val="nextTo"/>
        <c:crossAx val="195431808"/>
        <c:crosses val="autoZero"/>
        <c:auto val="1"/>
        <c:lblAlgn val="ctr"/>
        <c:lblOffset val="100"/>
      </c:catAx>
      <c:valAx>
        <c:axId val="195431808"/>
        <c:scaling>
          <c:orientation val="minMax"/>
        </c:scaling>
        <c:axPos val="l"/>
        <c:majorGridlines/>
        <c:numFmt formatCode="General" sourceLinked="1"/>
        <c:tickLblPos val="nextTo"/>
        <c:crossAx val="1954302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120772946859948"/>
          <c:y val="0.3964365256124725"/>
          <c:w val="0.22946859903381642"/>
          <c:h val="0.24498886414253906"/>
        </c:manualLayout>
      </c:layout>
    </c:legend>
    <c:plotVisOnly val="1"/>
    <c:dispBlanksAs val="gap"/>
  </c:chart>
  <c:txPr>
    <a:bodyPr/>
    <a:lstStyle/>
    <a:p>
      <a:pPr>
        <a:defRPr sz="1801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42168674698795217"/>
          <c:y val="2.004454342984412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Лист1!$A$1</c:f>
              <c:strCache>
                <c:ptCount val="1"/>
                <c:pt idx="0">
                  <c:v>МО</c:v>
                </c:pt>
              </c:strCache>
            </c:strRef>
          </c:tx>
          <c:cat>
            <c:strRef>
              <c:f>Лист1!$A$2:$A$11</c:f>
              <c:strCache>
                <c:ptCount val="10"/>
                <c:pt idx="0">
                  <c:v>Дальне-Закорское</c:v>
                </c:pt>
                <c:pt idx="1">
                  <c:v>Жигаловское</c:v>
                </c:pt>
                <c:pt idx="2">
                  <c:v>Знаменское</c:v>
                </c:pt>
                <c:pt idx="3">
                  <c:v>Лукиновское</c:v>
                </c:pt>
                <c:pt idx="4">
                  <c:v>Петровское</c:v>
                </c:pt>
                <c:pt idx="5">
                  <c:v>Рудовское</c:v>
                </c:pt>
                <c:pt idx="6">
                  <c:v>Тимошинское</c:v>
                </c:pt>
                <c:pt idx="7">
                  <c:v>Тутурское</c:v>
                </c:pt>
                <c:pt idx="8">
                  <c:v>Усть-Илгинское</c:v>
                </c:pt>
                <c:pt idx="9">
                  <c:v>Чиканское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4113.6000000000004</c:v>
                </c:pt>
                <c:pt idx="1">
                  <c:v>6427.6</c:v>
                </c:pt>
                <c:pt idx="2">
                  <c:v>4284.3</c:v>
                </c:pt>
                <c:pt idx="3">
                  <c:v>2643.4</c:v>
                </c:pt>
                <c:pt idx="4">
                  <c:v>3561.9</c:v>
                </c:pt>
                <c:pt idx="5">
                  <c:v>4342.9000000000005</c:v>
                </c:pt>
                <c:pt idx="6">
                  <c:v>3443.2</c:v>
                </c:pt>
                <c:pt idx="7">
                  <c:v>4075.4</c:v>
                </c:pt>
                <c:pt idx="8">
                  <c:v>2423.3000000000002</c:v>
                </c:pt>
                <c:pt idx="9">
                  <c:v>1373.2</c:v>
                </c:pt>
              </c:numCache>
            </c:numRef>
          </c:val>
        </c:ser>
        <c:firstSliceAng val="0"/>
        <c:holeSize val="50"/>
      </c:doughnutChart>
      <c:spPr>
        <a:noFill/>
        <a:ln w="25413">
          <a:noFill/>
        </a:ln>
      </c:spPr>
    </c:plotArea>
    <c:legend>
      <c:legendPos val="r"/>
      <c:layout>
        <c:manualLayout>
          <c:xMode val="edge"/>
          <c:yMode val="edge"/>
          <c:x val="0.63253012048192758"/>
          <c:y val="0.13585746102449894"/>
          <c:w val="0.34036144578313254"/>
          <c:h val="0.82850779510022232"/>
        </c:manualLayout>
      </c:layout>
    </c:legend>
    <c:plotVisOnly val="1"/>
    <c:dispBlanksAs val="zero"/>
  </c:chart>
  <c:txPr>
    <a:bodyPr/>
    <a:lstStyle/>
    <a:p>
      <a:pPr>
        <a:defRPr sz="1801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 </a:t>
            </a:r>
            <a:endParaRPr lang="ru-RU" dirty="0" smtClean="0"/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r>
              <a:rPr lang="ru-RU" dirty="0" smtClean="0"/>
              <a:t>  2018 год</a:t>
            </a:r>
            <a:endParaRPr lang="ru-RU" dirty="0"/>
          </a:p>
        </c:rich>
      </c:tx>
      <c:layout>
        <c:manualLayout>
          <c:xMode val="edge"/>
          <c:yMode val="edge"/>
          <c:x val="0.30769230769230782"/>
          <c:y val="1.9287833827893185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.20320809765098571"/>
          <c:y val="1.0554236088620198E-3"/>
          <c:w val="0.67816921308260691"/>
          <c:h val="0.9989445617153622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2018 год</c:v>
                </c:pt>
              </c:strCache>
            </c:strRef>
          </c:tx>
          <c:explosion val="65"/>
          <c:cat>
            <c:strRef>
              <c:f>Лист1!$A$2:$A$11</c:f>
              <c:strCache>
                <c:ptCount val="10"/>
                <c:pt idx="0">
                  <c:v>Дальне-Закорское</c:v>
                </c:pt>
                <c:pt idx="1">
                  <c:v>Жигаловское</c:v>
                </c:pt>
                <c:pt idx="2">
                  <c:v>Знаменское</c:v>
                </c:pt>
                <c:pt idx="3">
                  <c:v>Лукиновское</c:v>
                </c:pt>
                <c:pt idx="4">
                  <c:v>Петровское</c:v>
                </c:pt>
                <c:pt idx="5">
                  <c:v>Рудовское</c:v>
                </c:pt>
                <c:pt idx="6">
                  <c:v>Тимошинское</c:v>
                </c:pt>
                <c:pt idx="7">
                  <c:v>Тутурское</c:v>
                </c:pt>
                <c:pt idx="8">
                  <c:v>Усть-Илгинское</c:v>
                </c:pt>
                <c:pt idx="9">
                  <c:v>Чиканское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4113.6000000000004</c:v>
                </c:pt>
                <c:pt idx="1">
                  <c:v>6427.6</c:v>
                </c:pt>
                <c:pt idx="2">
                  <c:v>4284.3</c:v>
                </c:pt>
                <c:pt idx="3">
                  <c:v>2643.4</c:v>
                </c:pt>
                <c:pt idx="4">
                  <c:v>3561.9</c:v>
                </c:pt>
                <c:pt idx="5">
                  <c:v>4342.9000000000005</c:v>
                </c:pt>
                <c:pt idx="6">
                  <c:v>3443.2</c:v>
                </c:pt>
                <c:pt idx="7">
                  <c:v>4075.4</c:v>
                </c:pt>
                <c:pt idx="8">
                  <c:v>2423.3000000000002</c:v>
                </c:pt>
                <c:pt idx="9">
                  <c:v>1373.2</c:v>
                </c:pt>
              </c:numCache>
            </c:numRef>
          </c:val>
        </c:ser>
      </c:pie3DChart>
      <c:spPr>
        <a:noFill/>
        <a:ln w="25398">
          <a:noFill/>
        </a:ln>
      </c:spPr>
    </c:plotArea>
    <c:legend>
      <c:legendPos val="r"/>
      <c:layout>
        <c:manualLayout>
          <c:xMode val="edge"/>
          <c:yMode val="edge"/>
          <c:x val="0"/>
          <c:y val="0.57121661721068262"/>
          <c:w val="0.97928994082840271"/>
          <c:h val="0.43026706231454037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title>
      <c:tx>
        <c:rich>
          <a:bodyPr/>
          <a:lstStyle/>
          <a:p>
            <a:pPr>
              <a:defRPr sz="1400"/>
            </a:pPr>
            <a:r>
              <a:rPr lang="ru-RU" sz="1400" dirty="0"/>
              <a:t>Численность постоянного </a:t>
            </a:r>
            <a:r>
              <a:rPr lang="ru-RU" sz="1400" dirty="0" smtClean="0"/>
              <a:t>населения,</a:t>
            </a:r>
            <a:r>
              <a:rPr lang="ru-RU" sz="1400" baseline="0" dirty="0" smtClean="0"/>
              <a:t> чел.</a:t>
            </a:r>
            <a:endParaRPr lang="ru-RU" sz="1400" dirty="0"/>
          </a:p>
        </c:rich>
      </c:tx>
      <c:layout>
        <c:manualLayout>
          <c:xMode val="edge"/>
          <c:yMode val="edge"/>
          <c:x val="0.10091743119266047"/>
          <c:y val="1.968503937007875E-2"/>
        </c:manualLayout>
      </c:layout>
    </c:title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постоянного населения-всего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050"/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6"/>
                <c:pt idx="0">
                  <c:v>факт 2015 года</c:v>
                </c:pt>
                <c:pt idx="1">
                  <c:v>факт 2016 года</c:v>
                </c:pt>
                <c:pt idx="2">
                  <c:v>оценка 2017 года</c:v>
                </c:pt>
                <c:pt idx="3">
                  <c:v>прогноз 2018 года</c:v>
                </c:pt>
                <c:pt idx="4">
                  <c:v>прогноз 2019 года</c:v>
                </c:pt>
                <c:pt idx="5">
                  <c:v>прогноз 2020 года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8624</c:v>
                </c:pt>
                <c:pt idx="1">
                  <c:v>8549</c:v>
                </c:pt>
                <c:pt idx="2">
                  <c:v>8452</c:v>
                </c:pt>
                <c:pt idx="3">
                  <c:v>8500</c:v>
                </c:pt>
                <c:pt idx="4">
                  <c:v>8452</c:v>
                </c:pt>
                <c:pt idx="5">
                  <c:v>8452</c:v>
                </c:pt>
              </c:numCache>
            </c:numRef>
          </c:val>
        </c:ser>
        <c:dLbls>
          <c:showVal val="1"/>
        </c:dLbls>
        <c:marker val="1"/>
        <c:axId val="195452928"/>
        <c:axId val="195454464"/>
      </c:lineChart>
      <c:catAx>
        <c:axId val="19545292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800" b="1" baseline="0"/>
            </a:pPr>
            <a:endParaRPr lang="ru-RU"/>
          </a:p>
        </c:txPr>
        <c:crossAx val="195454464"/>
        <c:crosses val="autoZero"/>
        <c:auto val="1"/>
        <c:lblAlgn val="ctr"/>
        <c:lblOffset val="100"/>
      </c:catAx>
      <c:valAx>
        <c:axId val="195454464"/>
        <c:scaling>
          <c:orientation val="minMax"/>
        </c:scaling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numFmt formatCode="General" sourceLinked="1"/>
        <c:majorTickMark val="none"/>
        <c:tickLblPos val="nextTo"/>
        <c:txPr>
          <a:bodyPr/>
          <a:lstStyle/>
          <a:p>
            <a:pPr>
              <a:defRPr sz="800" b="1" baseline="0"/>
            </a:pPr>
            <a:endParaRPr lang="ru-RU"/>
          </a:p>
        </c:txPr>
        <c:crossAx val="195452928"/>
        <c:crosses val="autoZero"/>
        <c:crossBetween val="between"/>
      </c:valAx>
      <c:spPr>
        <a:noFill/>
        <a:ln w="25393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title>
      <c:tx>
        <c:rich>
          <a:bodyPr/>
          <a:lstStyle/>
          <a:p>
            <a:pPr>
              <a:defRPr sz="1399"/>
            </a:pPr>
            <a:r>
              <a:rPr lang="ru-RU" sz="1399" dirty="0" smtClean="0"/>
              <a:t>Среднемесячная</a:t>
            </a:r>
            <a:r>
              <a:rPr lang="ru-RU" sz="1399" baseline="0" dirty="0" smtClean="0"/>
              <a:t> заработная плата, рублей</a:t>
            </a:r>
            <a:endParaRPr lang="ru-RU" sz="1400" dirty="0"/>
          </a:p>
        </c:rich>
      </c:tx>
      <c:layout>
        <c:manualLayout>
          <c:xMode val="edge"/>
          <c:yMode val="edge"/>
          <c:x val="0.10893246187363843"/>
          <c:y val="1.9157088122605363E-2"/>
        </c:manualLayout>
      </c:layout>
    </c:title>
    <c:plotArea>
      <c:layout>
        <c:manualLayout>
          <c:layoutTarget val="inner"/>
          <c:xMode val="edge"/>
          <c:yMode val="edge"/>
          <c:x val="0.10965401207775409"/>
          <c:y val="0.20063198683629807"/>
          <c:w val="0.87701719582946458"/>
          <c:h val="0.67492425766506781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049"/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6"/>
                <c:pt idx="0">
                  <c:v>факт 2015 года</c:v>
                </c:pt>
                <c:pt idx="1">
                  <c:v>факт 2016 года</c:v>
                </c:pt>
                <c:pt idx="2">
                  <c:v>оценка 2017 года</c:v>
                </c:pt>
                <c:pt idx="3">
                  <c:v>прогноз 2018 года</c:v>
                </c:pt>
                <c:pt idx="4">
                  <c:v>прогноз 2019 года</c:v>
                </c:pt>
                <c:pt idx="5">
                  <c:v>прогноз 2020 года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31516</c:v>
                </c:pt>
                <c:pt idx="1">
                  <c:v>35783</c:v>
                </c:pt>
                <c:pt idx="2">
                  <c:v>37608</c:v>
                </c:pt>
                <c:pt idx="3">
                  <c:v>40078</c:v>
                </c:pt>
                <c:pt idx="4">
                  <c:v>42062</c:v>
                </c:pt>
                <c:pt idx="5">
                  <c:v>44121</c:v>
                </c:pt>
              </c:numCache>
            </c:numRef>
          </c:val>
        </c:ser>
        <c:dLbls>
          <c:showVal val="1"/>
        </c:dLbls>
        <c:marker val="1"/>
        <c:axId val="184710272"/>
        <c:axId val="184711808"/>
      </c:lineChart>
      <c:catAx>
        <c:axId val="18471027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799" b="1" baseline="0"/>
            </a:pPr>
            <a:endParaRPr lang="ru-RU"/>
          </a:p>
        </c:txPr>
        <c:crossAx val="184711808"/>
        <c:crosses val="autoZero"/>
        <c:auto val="1"/>
        <c:lblAlgn val="ctr"/>
        <c:lblOffset val="100"/>
      </c:catAx>
      <c:valAx>
        <c:axId val="184711808"/>
        <c:scaling>
          <c:orientation val="minMax"/>
        </c:scaling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numFmt formatCode="General" sourceLinked="1"/>
        <c:majorTickMark val="none"/>
        <c:tickLblPos val="nextTo"/>
        <c:txPr>
          <a:bodyPr/>
          <a:lstStyle/>
          <a:p>
            <a:pPr>
              <a:defRPr sz="799" b="1" baseline="0"/>
            </a:pPr>
            <a:endParaRPr lang="ru-RU"/>
          </a:p>
        </c:txPr>
        <c:crossAx val="184710272"/>
        <c:crosses val="autoZero"/>
        <c:crossBetween val="between"/>
      </c:valAx>
      <c:spPr>
        <a:noFill/>
        <a:ln w="25373">
          <a:noFill/>
        </a:ln>
      </c:spPr>
    </c:plotArea>
    <c:plotVisOnly val="1"/>
    <c:dispBlanksAs val="gap"/>
  </c:chart>
  <c:txPr>
    <a:bodyPr/>
    <a:lstStyle/>
    <a:p>
      <a:pPr>
        <a:defRPr sz="1798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title>
      <c:tx>
        <c:rich>
          <a:bodyPr/>
          <a:lstStyle/>
          <a:p>
            <a:pPr>
              <a:defRPr sz="1399"/>
            </a:pPr>
            <a:r>
              <a:rPr lang="ru-RU" sz="1399" dirty="0" smtClean="0"/>
              <a:t>Фонд заработной платы, млн. рублей</a:t>
            </a:r>
            <a:endParaRPr lang="ru-RU" sz="1400" dirty="0"/>
          </a:p>
        </c:rich>
      </c:tx>
      <c:layout>
        <c:manualLayout>
          <c:xMode val="edge"/>
          <c:yMode val="edge"/>
          <c:x val="0.15686274509803921"/>
          <c:y val="2.1126760563380278E-2"/>
        </c:manualLayout>
      </c:layout>
    </c:title>
    <c:plotArea>
      <c:layout>
        <c:manualLayout>
          <c:layoutTarget val="inner"/>
          <c:xMode val="edge"/>
          <c:yMode val="edge"/>
          <c:x val="0.10965401207775409"/>
          <c:y val="0.10047407920893343"/>
          <c:w val="0.87701719582946458"/>
          <c:h val="0.8372059889387786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049"/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6"/>
                <c:pt idx="0">
                  <c:v>факт 2015 года</c:v>
                </c:pt>
                <c:pt idx="1">
                  <c:v>факт 2016 года</c:v>
                </c:pt>
                <c:pt idx="2">
                  <c:v>оценка 2017 года</c:v>
                </c:pt>
                <c:pt idx="3">
                  <c:v>прогноз 2018 года</c:v>
                </c:pt>
                <c:pt idx="4">
                  <c:v>прогноз 2019 года</c:v>
                </c:pt>
                <c:pt idx="5">
                  <c:v>прогноз 2020 года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1172.4000000000001</c:v>
                </c:pt>
                <c:pt idx="1">
                  <c:v>1564.7</c:v>
                </c:pt>
                <c:pt idx="2">
                  <c:v>1650.8</c:v>
                </c:pt>
                <c:pt idx="3">
                  <c:v>1761.2</c:v>
                </c:pt>
                <c:pt idx="4">
                  <c:v>1849.3</c:v>
                </c:pt>
                <c:pt idx="5">
                  <c:v>1939.9</c:v>
                </c:pt>
              </c:numCache>
            </c:numRef>
          </c:val>
        </c:ser>
        <c:dLbls>
          <c:showVal val="1"/>
        </c:dLbls>
        <c:marker val="1"/>
        <c:axId val="211572992"/>
        <c:axId val="211578880"/>
      </c:lineChart>
      <c:catAx>
        <c:axId val="21157299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799" b="1" baseline="0"/>
            </a:pPr>
            <a:endParaRPr lang="ru-RU"/>
          </a:p>
        </c:txPr>
        <c:crossAx val="211578880"/>
        <c:crosses val="autoZero"/>
        <c:auto val="1"/>
        <c:lblAlgn val="ctr"/>
        <c:lblOffset val="100"/>
      </c:catAx>
      <c:valAx>
        <c:axId val="211578880"/>
        <c:scaling>
          <c:orientation val="minMax"/>
        </c:scaling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numFmt formatCode="General" sourceLinked="1"/>
        <c:majorTickMark val="none"/>
        <c:tickLblPos val="nextTo"/>
        <c:txPr>
          <a:bodyPr/>
          <a:lstStyle/>
          <a:p>
            <a:pPr>
              <a:defRPr sz="799" b="1" baseline="0"/>
            </a:pPr>
            <a:endParaRPr lang="ru-RU"/>
          </a:p>
        </c:txPr>
        <c:crossAx val="211572992"/>
        <c:crosses val="autoZero"/>
        <c:crossBetween val="between"/>
      </c:valAx>
      <c:spPr>
        <a:noFill/>
        <a:ln w="25373">
          <a:noFill/>
        </a:ln>
      </c:spPr>
    </c:plotArea>
    <c:plotVisOnly val="1"/>
    <c:dispBlanksAs val="gap"/>
  </c:chart>
  <c:txPr>
    <a:bodyPr/>
    <a:lstStyle/>
    <a:p>
      <a:pPr>
        <a:defRPr sz="1798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8"/>
  <c:chart>
    <c:title>
      <c:tx>
        <c:rich>
          <a:bodyPr/>
          <a:lstStyle/>
          <a:p>
            <a:pPr>
              <a:defRPr sz="1448"/>
            </a:pPr>
            <a:r>
              <a:rPr lang="ru-RU" sz="1448" dirty="0" smtClean="0"/>
              <a:t>Валовой совокупный доход,</a:t>
            </a:r>
            <a:r>
              <a:rPr lang="ru-RU" sz="1448" baseline="0" dirty="0" smtClean="0"/>
              <a:t> млн.рублей</a:t>
            </a:r>
            <a:endParaRPr lang="ru-RU" sz="1400" dirty="0"/>
          </a:p>
        </c:rich>
      </c:tx>
      <c:layout>
        <c:manualLayout>
          <c:xMode val="edge"/>
          <c:yMode val="edge"/>
          <c:x val="0.10779816513761473"/>
          <c:y val="1.9480519480519497E-2"/>
        </c:manualLayout>
      </c:layout>
    </c:title>
    <c:plotArea>
      <c:layout>
        <c:manualLayout>
          <c:layoutTarget val="inner"/>
          <c:xMode val="edge"/>
          <c:yMode val="edge"/>
          <c:x val="0.12298281098657129"/>
          <c:y val="9.1870550968591549E-2"/>
          <c:w val="0.87701719582946458"/>
          <c:h val="0.8372059889387786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086"/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6"/>
                <c:pt idx="0">
                  <c:v>факт 2015 года</c:v>
                </c:pt>
                <c:pt idx="1">
                  <c:v>факт 2016 года</c:v>
                </c:pt>
                <c:pt idx="2">
                  <c:v>оценка 2017 года</c:v>
                </c:pt>
                <c:pt idx="3">
                  <c:v>прогноз 2018 года</c:v>
                </c:pt>
                <c:pt idx="4">
                  <c:v>прогноз 2019 года</c:v>
                </c:pt>
                <c:pt idx="5">
                  <c:v>прогноз 2020 года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1323.2</c:v>
                </c:pt>
                <c:pt idx="1">
                  <c:v>1573.7</c:v>
                </c:pt>
                <c:pt idx="2">
                  <c:v>1660.4</c:v>
                </c:pt>
                <c:pt idx="3">
                  <c:v>1771.4</c:v>
                </c:pt>
                <c:pt idx="4">
                  <c:v>1860.3</c:v>
                </c:pt>
                <c:pt idx="5">
                  <c:v>1951.5</c:v>
                </c:pt>
              </c:numCache>
            </c:numRef>
          </c:val>
        </c:ser>
        <c:dLbls>
          <c:showVal val="1"/>
        </c:dLbls>
        <c:marker val="1"/>
        <c:axId val="211594624"/>
        <c:axId val="211604608"/>
      </c:lineChart>
      <c:catAx>
        <c:axId val="21159462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827" b="1" baseline="0"/>
            </a:pPr>
            <a:endParaRPr lang="ru-RU"/>
          </a:p>
        </c:txPr>
        <c:crossAx val="211604608"/>
        <c:crosses val="autoZero"/>
        <c:auto val="1"/>
        <c:lblAlgn val="ctr"/>
        <c:lblOffset val="100"/>
      </c:catAx>
      <c:valAx>
        <c:axId val="211604608"/>
        <c:scaling>
          <c:orientation val="minMax"/>
        </c:scaling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numFmt formatCode="General" sourceLinked="1"/>
        <c:majorTickMark val="none"/>
        <c:tickLblPos val="nextTo"/>
        <c:txPr>
          <a:bodyPr/>
          <a:lstStyle/>
          <a:p>
            <a:pPr>
              <a:defRPr sz="827" b="1" baseline="0"/>
            </a:pPr>
            <a:endParaRPr lang="ru-RU"/>
          </a:p>
        </c:txPr>
        <c:crossAx val="211594624"/>
        <c:crosses val="autoZero"/>
        <c:crossBetween val="between"/>
      </c:valAx>
      <c:spPr>
        <a:noFill/>
        <a:ln w="26266">
          <a:noFill/>
        </a:ln>
      </c:spPr>
    </c:plotArea>
    <c:plotVisOnly val="1"/>
    <c:dispBlanksAs val="gap"/>
  </c:chart>
  <c:txPr>
    <a:bodyPr/>
    <a:lstStyle/>
    <a:p>
      <a:pPr>
        <a:defRPr sz="1861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marker>
            <c:symbol val="none"/>
          </c:marker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marker>
            <c:symbol val="none"/>
          </c:marker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marker>
            <c:symbol val="none"/>
          </c:marker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marker val="1"/>
        <c:axId val="211834752"/>
        <c:axId val="211836288"/>
      </c:lineChart>
      <c:catAx>
        <c:axId val="211834752"/>
        <c:scaling>
          <c:orientation val="minMax"/>
        </c:scaling>
        <c:axPos val="b"/>
        <c:numFmt formatCode="General" sourceLinked="1"/>
        <c:tickLblPos val="nextTo"/>
        <c:crossAx val="211836288"/>
        <c:crosses val="autoZero"/>
        <c:auto val="1"/>
        <c:lblAlgn val="ctr"/>
        <c:lblOffset val="100"/>
      </c:catAx>
      <c:valAx>
        <c:axId val="211836288"/>
        <c:scaling>
          <c:orientation val="minMax"/>
        </c:scaling>
        <c:axPos val="l"/>
        <c:majorGridlines/>
        <c:numFmt formatCode="General" sourceLinked="1"/>
        <c:tickLblPos val="nextTo"/>
        <c:crossAx val="211834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120772946859948"/>
          <c:y val="0.3964365256124725"/>
          <c:w val="0.22946859903381642"/>
          <c:h val="0.24498886414253906"/>
        </c:manualLayout>
      </c:layout>
    </c:legend>
    <c:plotVisOnly val="1"/>
    <c:dispBlanksAs val="gap"/>
  </c:chart>
  <c:txPr>
    <a:bodyPr/>
    <a:lstStyle/>
    <a:p>
      <a:pPr>
        <a:defRPr sz="1798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паорта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паорта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паорта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marker val="1"/>
        <c:axId val="211927424"/>
        <c:axId val="211928960"/>
      </c:lineChart>
      <c:catAx>
        <c:axId val="211927424"/>
        <c:scaling>
          <c:orientation val="minMax"/>
        </c:scaling>
        <c:axPos val="b"/>
        <c:numFmt formatCode="General" sourceLinked="1"/>
        <c:tickLblPos val="nextTo"/>
        <c:crossAx val="211928960"/>
        <c:crosses val="autoZero"/>
        <c:auto val="1"/>
        <c:lblAlgn val="ctr"/>
        <c:lblOffset val="100"/>
      </c:catAx>
      <c:valAx>
        <c:axId val="211928960"/>
        <c:scaling>
          <c:orientation val="minMax"/>
        </c:scaling>
        <c:axPos val="l"/>
        <c:majorGridlines/>
        <c:numFmt formatCode="General" sourceLinked="1"/>
        <c:tickLblPos val="nextTo"/>
        <c:crossAx val="2119274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120772946859948"/>
          <c:y val="0.3964365256124725"/>
          <c:w val="0.22946859903381642"/>
          <c:h val="0.24498886414253906"/>
        </c:manualLayout>
      </c:layout>
    </c:legend>
    <c:plotVisOnly val="1"/>
    <c:dispBlanksAs val="gap"/>
  </c:chart>
  <c:txPr>
    <a:bodyPr/>
    <a:lstStyle/>
    <a:p>
      <a:pPr>
        <a:defRPr sz="1801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title>
      <c:tx>
        <c:rich>
          <a:bodyPr/>
          <a:lstStyle/>
          <a:p>
            <a:pPr>
              <a:defRPr sz="1400"/>
            </a:pPr>
            <a:r>
              <a:rPr lang="ru-RU" sz="1400" dirty="0" smtClean="0"/>
              <a:t>Выручка от реализации продукции, работ, услуг,  млн.руб.</a:t>
            </a:r>
            <a:endParaRPr lang="ru-RU" sz="1400" dirty="0"/>
          </a:p>
        </c:rich>
      </c:tx>
      <c:layout>
        <c:manualLayout>
          <c:xMode val="edge"/>
          <c:yMode val="edge"/>
          <c:x val="0.1536697247706422"/>
          <c:y val="1.968503937007875E-2"/>
        </c:manualLayout>
      </c:layout>
    </c:title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050"/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6"/>
                <c:pt idx="0">
                  <c:v>факт 2015 года</c:v>
                </c:pt>
                <c:pt idx="1">
                  <c:v>факт 2016 года</c:v>
                </c:pt>
                <c:pt idx="2">
                  <c:v>оценка 2017 года</c:v>
                </c:pt>
                <c:pt idx="3">
                  <c:v>прогноз 2018 года</c:v>
                </c:pt>
                <c:pt idx="4">
                  <c:v>прогноз 2019 года</c:v>
                </c:pt>
                <c:pt idx="5">
                  <c:v>прогноз 2020 года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2222.1</c:v>
                </c:pt>
                <c:pt idx="1">
                  <c:v>3857.8</c:v>
                </c:pt>
                <c:pt idx="2">
                  <c:v>4141.5</c:v>
                </c:pt>
                <c:pt idx="3">
                  <c:v>4328.6000000000004</c:v>
                </c:pt>
                <c:pt idx="4">
                  <c:v>4606.1000000000004</c:v>
                </c:pt>
                <c:pt idx="5">
                  <c:v>4793.4000000000005</c:v>
                </c:pt>
              </c:numCache>
            </c:numRef>
          </c:val>
        </c:ser>
        <c:dLbls>
          <c:showVal val="1"/>
        </c:dLbls>
        <c:marker val="1"/>
        <c:axId val="216803584"/>
        <c:axId val="216817664"/>
      </c:lineChart>
      <c:catAx>
        <c:axId val="21680358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800" b="1" baseline="0"/>
            </a:pPr>
            <a:endParaRPr lang="ru-RU"/>
          </a:p>
        </c:txPr>
        <c:crossAx val="216817664"/>
        <c:crosses val="autoZero"/>
        <c:auto val="1"/>
        <c:lblAlgn val="ctr"/>
        <c:lblOffset val="100"/>
      </c:catAx>
      <c:valAx>
        <c:axId val="216817664"/>
        <c:scaling>
          <c:orientation val="minMax"/>
        </c:scaling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numFmt formatCode="General" sourceLinked="1"/>
        <c:majorTickMark val="none"/>
        <c:tickLblPos val="nextTo"/>
        <c:txPr>
          <a:bodyPr/>
          <a:lstStyle/>
          <a:p>
            <a:pPr>
              <a:defRPr sz="800" b="1" baseline="0"/>
            </a:pPr>
            <a:endParaRPr lang="ru-RU"/>
          </a:p>
        </c:txPr>
        <c:crossAx val="216803584"/>
        <c:crosses val="autoZero"/>
        <c:crossBetween val="between"/>
      </c:valAx>
      <c:spPr>
        <a:noFill/>
        <a:ln w="25393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Relationship Id="rId4" Type="http://schemas.openxmlformats.org/officeDocument/2006/relationships/image" Target="../media/image48.jpe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image" Target="../media/image52.jpeg"/><Relationship Id="rId4" Type="http://schemas.openxmlformats.org/officeDocument/2006/relationships/image" Target="../media/image55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Relationship Id="rId4" Type="http://schemas.openxmlformats.org/officeDocument/2006/relationships/image" Target="../media/image48.jpe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image" Target="../media/image52.jpeg"/><Relationship Id="rId4" Type="http://schemas.openxmlformats.org/officeDocument/2006/relationships/image" Target="../media/image55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#1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#1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#1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#1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#1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#1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#1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#17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#18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0B61AA-773C-4BCE-A326-2B37320012E1}" type="doc">
      <dgm:prSet loTypeId="urn:microsoft.com/office/officeart/2005/8/layout/chevron2" loCatId="process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96BA620A-8DD3-441F-ABAD-CF55A7034629}">
      <dgm:prSet phldrT="[Текст]" custT="1"/>
      <dgm:spPr>
        <a:gradFill rotWithShape="0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</dgm:spPr>
      <dgm:t>
        <a:bodyPr/>
        <a:lstStyle/>
        <a:p>
          <a:r>
            <a:rPr lang="ru-RU" sz="2000" b="1" dirty="0" smtClean="0">
              <a:solidFill>
                <a:srgbClr val="FF0000"/>
              </a:solidFill>
            </a:rPr>
            <a:t>Составление проекта бюджета</a:t>
          </a:r>
          <a:endParaRPr lang="ru-RU" sz="800" b="1" dirty="0" smtClean="0">
            <a:solidFill>
              <a:srgbClr val="FF0000"/>
            </a:solidFill>
          </a:endParaRPr>
        </a:p>
      </dgm:t>
    </dgm:pt>
    <dgm:pt modelId="{35710983-4E46-4653-885D-3FE4663663F0}" type="parTrans" cxnId="{CB1400AE-29E5-4AC6-AFAC-2ADC733D5E89}">
      <dgm:prSet/>
      <dgm:spPr/>
      <dgm:t>
        <a:bodyPr/>
        <a:lstStyle/>
        <a:p>
          <a:endParaRPr lang="ru-RU"/>
        </a:p>
      </dgm:t>
    </dgm:pt>
    <dgm:pt modelId="{E666AB75-6172-4753-8EE5-85A9065DE336}" type="sibTrans" cxnId="{CB1400AE-29E5-4AC6-AFAC-2ADC733D5E89}">
      <dgm:prSet/>
      <dgm:spPr/>
      <dgm:t>
        <a:bodyPr/>
        <a:lstStyle/>
        <a:p>
          <a:endParaRPr lang="ru-RU"/>
        </a:p>
      </dgm:t>
    </dgm:pt>
    <dgm:pt modelId="{E313AD50-972C-446B-9A0C-0A1B1611FE1B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sz="1100" b="1" dirty="0" smtClean="0">
              <a:solidFill>
                <a:schemeClr val="tx1"/>
              </a:solidFill>
            </a:rPr>
            <a:t>Составляется прогноз социально-экономического развития, определяются основные характеристики бюджета на очередной финансовый год и плановый период, бюджетная, налоговая и долговая политика, разрабатываются муниципальные программы, распределяются бюджетные ассигнования, составляется проект решения о бюджете</a:t>
          </a:r>
          <a:endParaRPr lang="ru-RU" sz="1100" b="1" dirty="0">
            <a:solidFill>
              <a:schemeClr val="tx1"/>
            </a:solidFill>
          </a:endParaRPr>
        </a:p>
      </dgm:t>
    </dgm:pt>
    <dgm:pt modelId="{F1C86E42-BAFC-4B2E-AF3E-3F6BC96CFBF9}" type="parTrans" cxnId="{F222AAA4-943C-4FEF-A993-C741FD0D360B}">
      <dgm:prSet/>
      <dgm:spPr/>
      <dgm:t>
        <a:bodyPr/>
        <a:lstStyle/>
        <a:p>
          <a:endParaRPr lang="ru-RU"/>
        </a:p>
      </dgm:t>
    </dgm:pt>
    <dgm:pt modelId="{F8B201B4-C561-4D81-9412-5AAAF1A10A83}" type="sibTrans" cxnId="{F222AAA4-943C-4FEF-A993-C741FD0D360B}">
      <dgm:prSet/>
      <dgm:spPr/>
      <dgm:t>
        <a:bodyPr/>
        <a:lstStyle/>
        <a:p>
          <a:endParaRPr lang="ru-RU"/>
        </a:p>
      </dgm:t>
    </dgm:pt>
    <dgm:pt modelId="{5228C53A-0890-4079-9A35-407C472D2FDA}">
      <dgm:prSet phldrT="[Текст]" custT="1"/>
      <dgm:spPr>
        <a:gradFill rotWithShape="0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</dgm:spPr>
      <dgm:t>
        <a:bodyPr/>
        <a:lstStyle/>
        <a:p>
          <a:r>
            <a:rPr lang="ru-RU" sz="2000" b="1" dirty="0" smtClean="0">
              <a:solidFill>
                <a:srgbClr val="FF0000"/>
              </a:solidFill>
            </a:rPr>
            <a:t>Рассмотрение и утверждение бюджета</a:t>
          </a:r>
          <a:endParaRPr lang="ru-RU" sz="2000" b="1" dirty="0">
            <a:solidFill>
              <a:srgbClr val="FF0000"/>
            </a:solidFill>
          </a:endParaRPr>
        </a:p>
      </dgm:t>
    </dgm:pt>
    <dgm:pt modelId="{7FFAF563-C217-4271-BB75-4F9823BD1A5E}" type="parTrans" cxnId="{F879A6F5-EC5E-4B4C-978F-57D5D3D19C41}">
      <dgm:prSet/>
      <dgm:spPr/>
      <dgm:t>
        <a:bodyPr/>
        <a:lstStyle/>
        <a:p>
          <a:endParaRPr lang="ru-RU"/>
        </a:p>
      </dgm:t>
    </dgm:pt>
    <dgm:pt modelId="{A1DBF77A-54A5-49B7-B83E-FEDBCDB9206C}" type="sibTrans" cxnId="{F879A6F5-EC5E-4B4C-978F-57D5D3D19C41}">
      <dgm:prSet/>
      <dgm:spPr/>
      <dgm:t>
        <a:bodyPr/>
        <a:lstStyle/>
        <a:p>
          <a:endParaRPr lang="ru-RU"/>
        </a:p>
      </dgm:t>
    </dgm:pt>
    <dgm:pt modelId="{95FDA8A8-FAF0-4BA1-8D18-897EC46E889A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1100" b="1" dirty="0" smtClean="0"/>
            <a:t>Проект бюджета рассматривается Думой МО «Жигаловский район»</a:t>
          </a:r>
          <a:endParaRPr lang="ru-RU" sz="1100" b="1" dirty="0"/>
        </a:p>
      </dgm:t>
    </dgm:pt>
    <dgm:pt modelId="{EF7A3E13-B363-4E44-A9A8-D55C5EBFBD89}" type="parTrans" cxnId="{C3265693-22F9-4390-A492-0862C4DE2261}">
      <dgm:prSet/>
      <dgm:spPr/>
      <dgm:t>
        <a:bodyPr/>
        <a:lstStyle/>
        <a:p>
          <a:endParaRPr lang="ru-RU"/>
        </a:p>
      </dgm:t>
    </dgm:pt>
    <dgm:pt modelId="{4EEAA117-C4EE-4E5B-83D3-8489434E4738}" type="sibTrans" cxnId="{C3265693-22F9-4390-A492-0862C4DE2261}">
      <dgm:prSet/>
      <dgm:spPr/>
      <dgm:t>
        <a:bodyPr/>
        <a:lstStyle/>
        <a:p>
          <a:endParaRPr lang="ru-RU"/>
        </a:p>
      </dgm:t>
    </dgm:pt>
    <dgm:pt modelId="{B2D94CD7-A6ED-42A8-BBF6-DFD74DE4DBF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just" rtl="0"/>
          <a:r>
            <a:rPr lang="ru-RU" sz="1100" b="1" dirty="0" smtClean="0"/>
            <a:t>По проекту районного бюджета Думой МО «Жигаловский район», проводятся</a:t>
          </a:r>
          <a:r>
            <a:rPr lang="ru-RU" sz="1100" b="1" baseline="0" dirty="0" smtClean="0"/>
            <a:t> публичные слушания. В процессе рассмотрения происходит согласование всех спорных вопросов по доходам и расходам. </a:t>
          </a:r>
          <a:r>
            <a:rPr lang="ru-RU" sz="1100" b="1" dirty="0" smtClean="0"/>
            <a:t>Решение Думы о бюджете муниципального образования на очередной финансовый год и плановый период вступает в силу с 1 января очередного финансового года.</a:t>
          </a:r>
          <a:endParaRPr lang="ru-RU" sz="1100" b="1" dirty="0"/>
        </a:p>
      </dgm:t>
    </dgm:pt>
    <dgm:pt modelId="{DBFBA4CC-4A07-42F9-BF09-3E062A929A82}" type="parTrans" cxnId="{F4BF1ED4-D06D-4261-ABA2-6A4290EBF192}">
      <dgm:prSet/>
      <dgm:spPr/>
      <dgm:t>
        <a:bodyPr/>
        <a:lstStyle/>
        <a:p>
          <a:endParaRPr lang="ru-RU"/>
        </a:p>
      </dgm:t>
    </dgm:pt>
    <dgm:pt modelId="{BC36E8AF-1139-4C33-BC12-3299E7ED63D1}" type="sibTrans" cxnId="{F4BF1ED4-D06D-4261-ABA2-6A4290EBF192}">
      <dgm:prSet/>
      <dgm:spPr/>
      <dgm:t>
        <a:bodyPr/>
        <a:lstStyle/>
        <a:p>
          <a:endParaRPr lang="ru-RU"/>
        </a:p>
      </dgm:t>
    </dgm:pt>
    <dgm:pt modelId="{89959459-D6B5-4CD4-A71F-17C17AB027A1}">
      <dgm:prSet phldrT="[Текст]" custT="1"/>
      <dgm:spPr>
        <a:gradFill rotWithShape="0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</dgm:spPr>
      <dgm:t>
        <a:bodyPr/>
        <a:lstStyle/>
        <a:p>
          <a:r>
            <a:rPr lang="ru-RU" sz="2000" b="1" dirty="0" smtClean="0">
              <a:solidFill>
                <a:srgbClr val="FF0000"/>
              </a:solidFill>
            </a:rPr>
            <a:t>Исполнение бюджета</a:t>
          </a:r>
          <a:endParaRPr lang="ru-RU" sz="2000" b="1" dirty="0">
            <a:solidFill>
              <a:srgbClr val="FF0000"/>
            </a:solidFill>
          </a:endParaRPr>
        </a:p>
      </dgm:t>
    </dgm:pt>
    <dgm:pt modelId="{32D6411E-ECBD-492E-B5A1-6BC1956BE8E1}" type="parTrans" cxnId="{297CE509-A1EA-48FD-B3BF-2E95ACEB64D4}">
      <dgm:prSet/>
      <dgm:spPr/>
      <dgm:t>
        <a:bodyPr/>
        <a:lstStyle/>
        <a:p>
          <a:endParaRPr lang="ru-RU"/>
        </a:p>
      </dgm:t>
    </dgm:pt>
    <dgm:pt modelId="{64A1BB9D-A50A-4FBF-B1E4-BA846DA205C6}" type="sibTrans" cxnId="{297CE509-A1EA-48FD-B3BF-2E95ACEB64D4}">
      <dgm:prSet/>
      <dgm:spPr/>
      <dgm:t>
        <a:bodyPr/>
        <a:lstStyle/>
        <a:p>
          <a:endParaRPr lang="ru-RU"/>
        </a:p>
      </dgm:t>
    </dgm:pt>
    <dgm:pt modelId="{9EC3E887-CEF2-4FDC-A6C5-747B37A9518B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sz="1100" b="1" dirty="0" smtClean="0"/>
            <a:t>Бюджет исполняется по доходам, расходам и источникам финансирования дефицита бюджета на основе принципов единства кассы и подведомственности расходов</a:t>
          </a:r>
          <a:endParaRPr lang="ru-RU" sz="1100" b="1" dirty="0"/>
        </a:p>
      </dgm:t>
    </dgm:pt>
    <dgm:pt modelId="{724D454A-4243-4383-B2E2-8DC1EE2D5D9C}" type="parTrans" cxnId="{BD89189E-4FE6-413A-8B61-3566E66426D3}">
      <dgm:prSet/>
      <dgm:spPr/>
      <dgm:t>
        <a:bodyPr/>
        <a:lstStyle/>
        <a:p>
          <a:endParaRPr lang="ru-RU"/>
        </a:p>
      </dgm:t>
    </dgm:pt>
    <dgm:pt modelId="{1E3FE574-589B-4DC1-847D-33733E1748A7}" type="sibTrans" cxnId="{BD89189E-4FE6-413A-8B61-3566E66426D3}">
      <dgm:prSet/>
      <dgm:spPr/>
      <dgm:t>
        <a:bodyPr/>
        <a:lstStyle/>
        <a:p>
          <a:endParaRPr lang="ru-RU"/>
        </a:p>
      </dgm:t>
    </dgm:pt>
    <dgm:pt modelId="{93D432C5-F6E0-47B5-8A65-5E6741AE48FB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100" b="1" dirty="0" smtClean="0">
              <a:solidFill>
                <a:schemeClr val="tx1"/>
              </a:solidFill>
            </a:rPr>
            <a:t>с 15 июля по 14 ноября 2017 года</a:t>
          </a:r>
          <a:endParaRPr lang="ru-RU" sz="1100" b="1" dirty="0">
            <a:solidFill>
              <a:schemeClr val="tx1"/>
            </a:solidFill>
          </a:endParaRPr>
        </a:p>
      </dgm:t>
    </dgm:pt>
    <dgm:pt modelId="{B761FE65-D0C0-425A-A946-DAFE0DF5FA1C}" type="parTrans" cxnId="{C716F6D4-E546-4C6A-915C-1D29A09F7C95}">
      <dgm:prSet/>
      <dgm:spPr/>
      <dgm:t>
        <a:bodyPr/>
        <a:lstStyle/>
        <a:p>
          <a:endParaRPr lang="ru-RU"/>
        </a:p>
      </dgm:t>
    </dgm:pt>
    <dgm:pt modelId="{DB13ABC6-C3DE-4F9A-819F-F26D3502FF7C}" type="sibTrans" cxnId="{C716F6D4-E546-4C6A-915C-1D29A09F7C95}">
      <dgm:prSet/>
      <dgm:spPr/>
      <dgm:t>
        <a:bodyPr/>
        <a:lstStyle/>
        <a:p>
          <a:endParaRPr lang="ru-RU"/>
        </a:p>
      </dgm:t>
    </dgm:pt>
    <dgm:pt modelId="{E133B5E3-A2CD-4D35-A420-60B680807C73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100" b="1" dirty="0" smtClean="0"/>
            <a:t>С 15 ноября по  26 декабря 2017 года</a:t>
          </a:r>
          <a:endParaRPr lang="ru-RU" sz="1100" b="1" dirty="0"/>
        </a:p>
      </dgm:t>
    </dgm:pt>
    <dgm:pt modelId="{6266981A-4527-46F5-80B1-CAE9C8579AB8}" type="parTrans" cxnId="{F64D1193-D994-4A97-90DA-94ACF7B0604D}">
      <dgm:prSet/>
      <dgm:spPr/>
      <dgm:t>
        <a:bodyPr/>
        <a:lstStyle/>
        <a:p>
          <a:endParaRPr lang="ru-RU"/>
        </a:p>
      </dgm:t>
    </dgm:pt>
    <dgm:pt modelId="{DBBB0B24-2D5B-40B0-AC01-9324B9613357}" type="sibTrans" cxnId="{F64D1193-D994-4A97-90DA-94ACF7B0604D}">
      <dgm:prSet/>
      <dgm:spPr/>
      <dgm:t>
        <a:bodyPr/>
        <a:lstStyle/>
        <a:p>
          <a:endParaRPr lang="ru-RU"/>
        </a:p>
      </dgm:t>
    </dgm:pt>
    <dgm:pt modelId="{78056D08-6813-40EF-9BD1-6C3033DAD303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100" b="1" dirty="0" smtClean="0"/>
            <a:t>1 января-31 декабря 2018 года</a:t>
          </a:r>
          <a:endParaRPr lang="ru-RU" sz="1100" b="1" dirty="0"/>
        </a:p>
      </dgm:t>
    </dgm:pt>
    <dgm:pt modelId="{D332D959-EC84-4EFA-9BFE-1D28CF59449D}" type="parTrans" cxnId="{23154FAF-5AC7-4217-A66F-C50571936426}">
      <dgm:prSet/>
      <dgm:spPr/>
      <dgm:t>
        <a:bodyPr/>
        <a:lstStyle/>
        <a:p>
          <a:endParaRPr lang="ru-RU"/>
        </a:p>
      </dgm:t>
    </dgm:pt>
    <dgm:pt modelId="{C87769FE-0C61-4258-B983-5828180D3651}" type="sibTrans" cxnId="{23154FAF-5AC7-4217-A66F-C50571936426}">
      <dgm:prSet/>
      <dgm:spPr/>
      <dgm:t>
        <a:bodyPr/>
        <a:lstStyle/>
        <a:p>
          <a:endParaRPr lang="ru-RU"/>
        </a:p>
      </dgm:t>
    </dgm:pt>
    <dgm:pt modelId="{DC4E210A-0B45-49A9-A1E9-E7F7567B5296}">
      <dgm:prSet phldrT="[Текст]" custT="1"/>
      <dgm:spPr>
        <a:gradFill rotWithShape="0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</dgm:spPr>
      <dgm:t>
        <a:bodyPr/>
        <a:lstStyle/>
        <a:p>
          <a:r>
            <a:rPr lang="ru-RU" sz="2000" b="1" dirty="0" smtClean="0">
              <a:solidFill>
                <a:srgbClr val="FF0000"/>
              </a:solidFill>
            </a:rPr>
            <a:t>Годовая отчетность</a:t>
          </a:r>
          <a:endParaRPr lang="ru-RU" sz="2000" b="1" dirty="0">
            <a:solidFill>
              <a:srgbClr val="FF0000"/>
            </a:solidFill>
          </a:endParaRPr>
        </a:p>
      </dgm:t>
    </dgm:pt>
    <dgm:pt modelId="{783A4DCE-1BBA-41C2-8796-4862D424C985}" type="sibTrans" cxnId="{6754A1E3-1BEC-4799-8A6A-690A75321F70}">
      <dgm:prSet/>
      <dgm:spPr/>
      <dgm:t>
        <a:bodyPr/>
        <a:lstStyle/>
        <a:p>
          <a:endParaRPr lang="ru-RU"/>
        </a:p>
      </dgm:t>
    </dgm:pt>
    <dgm:pt modelId="{80F0355C-221E-4A25-864D-91F34BF0880F}" type="parTrans" cxnId="{6754A1E3-1BEC-4799-8A6A-690A75321F70}">
      <dgm:prSet/>
      <dgm:spPr/>
      <dgm:t>
        <a:bodyPr/>
        <a:lstStyle/>
        <a:p>
          <a:endParaRPr lang="ru-RU"/>
        </a:p>
      </dgm:t>
    </dgm:pt>
    <dgm:pt modelId="{AADE5E02-7CB5-459A-B922-25FBB76844CB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1100" b="1" dirty="0" smtClean="0">
              <a:solidFill>
                <a:schemeClr val="tx1"/>
              </a:solidFill>
            </a:rPr>
            <a:t>По итогам текущего финансового года до 1 мая 2019 года составляется отчетность об исполнении бюджета, направляется в КСК МО «Жигаловский район» и утверждается Думой МО «Жигаловский район» после проведения публичных слушаний</a:t>
          </a:r>
          <a:endParaRPr lang="ru-RU" sz="1100" b="1" dirty="0">
            <a:solidFill>
              <a:schemeClr val="tx1"/>
            </a:solidFill>
          </a:endParaRPr>
        </a:p>
      </dgm:t>
    </dgm:pt>
    <dgm:pt modelId="{50D0BBEF-4595-4A09-A237-FAF2308117A1}" type="parTrans" cxnId="{AC1FB380-F5BB-4088-A2B1-BC230575CD03}">
      <dgm:prSet/>
      <dgm:spPr/>
      <dgm:t>
        <a:bodyPr/>
        <a:lstStyle/>
        <a:p>
          <a:endParaRPr lang="ru-RU"/>
        </a:p>
      </dgm:t>
    </dgm:pt>
    <dgm:pt modelId="{77EC34E6-295B-4A58-93D6-C17E883C2904}" type="sibTrans" cxnId="{AC1FB380-F5BB-4088-A2B1-BC230575CD03}">
      <dgm:prSet/>
      <dgm:spPr/>
      <dgm:t>
        <a:bodyPr/>
        <a:lstStyle/>
        <a:p>
          <a:endParaRPr lang="ru-RU"/>
        </a:p>
      </dgm:t>
    </dgm:pt>
    <dgm:pt modelId="{91973779-A036-43B3-BD28-15B737C7B5DB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1100" b="1" dirty="0" smtClean="0">
              <a:solidFill>
                <a:schemeClr val="tx1"/>
              </a:solidFill>
            </a:rPr>
            <a:t>Годовая отчетность предоставляется в Министерство финансов Иркутской области</a:t>
          </a:r>
          <a:endParaRPr lang="ru-RU" sz="1100" b="1" dirty="0">
            <a:solidFill>
              <a:schemeClr val="tx1"/>
            </a:solidFill>
          </a:endParaRPr>
        </a:p>
      </dgm:t>
    </dgm:pt>
    <dgm:pt modelId="{9A44BE17-A2EC-4490-A8C8-FC42EF518045}" type="parTrans" cxnId="{AD9C72DC-1396-44D6-A3EF-62503612DEF6}">
      <dgm:prSet/>
      <dgm:spPr/>
      <dgm:t>
        <a:bodyPr/>
        <a:lstStyle/>
        <a:p>
          <a:endParaRPr lang="ru-RU"/>
        </a:p>
      </dgm:t>
    </dgm:pt>
    <dgm:pt modelId="{6A5AC390-B0C1-46A3-BC39-A01DD07AB93C}" type="sibTrans" cxnId="{AD9C72DC-1396-44D6-A3EF-62503612DEF6}">
      <dgm:prSet/>
      <dgm:spPr/>
      <dgm:t>
        <a:bodyPr/>
        <a:lstStyle/>
        <a:p>
          <a:endParaRPr lang="ru-RU"/>
        </a:p>
      </dgm:t>
    </dgm:pt>
    <dgm:pt modelId="{60FFA9FA-E2D3-44F2-9F5C-E157DB7BBDA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16200000" scaled="0"/>
        </a:gradFill>
      </dgm:spPr>
      <dgm:t>
        <a:bodyPr/>
        <a:lstStyle/>
        <a:p>
          <a:pPr algn="ctr"/>
          <a:r>
            <a:rPr lang="ru-RU" sz="2000" b="1" dirty="0" smtClean="0">
              <a:solidFill>
                <a:srgbClr val="FF0000"/>
              </a:solidFill>
            </a:rPr>
            <a:t>Муниципальный финансовый контроль</a:t>
          </a:r>
          <a:endParaRPr lang="ru-RU" sz="2000" b="1" dirty="0">
            <a:solidFill>
              <a:srgbClr val="FF0000"/>
            </a:solidFill>
          </a:endParaRPr>
        </a:p>
      </dgm:t>
    </dgm:pt>
    <dgm:pt modelId="{C8C9A48F-7193-4504-BA91-CBD645E25A57}" type="parTrans" cxnId="{839D5A2F-6B2A-4D01-97F1-68482E4D1CA5}">
      <dgm:prSet/>
      <dgm:spPr/>
      <dgm:t>
        <a:bodyPr/>
        <a:lstStyle/>
        <a:p>
          <a:endParaRPr lang="ru-RU"/>
        </a:p>
      </dgm:t>
    </dgm:pt>
    <dgm:pt modelId="{1C0242FE-28DB-49D6-BE27-7397844C84DD}" type="sibTrans" cxnId="{839D5A2F-6B2A-4D01-97F1-68482E4D1CA5}">
      <dgm:prSet/>
      <dgm:spPr/>
      <dgm:t>
        <a:bodyPr/>
        <a:lstStyle/>
        <a:p>
          <a:endParaRPr lang="ru-RU"/>
        </a:p>
      </dgm:t>
    </dgm:pt>
    <dgm:pt modelId="{A4986B95-AFBD-4A4F-A6DE-9E3748FB034F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100" b="1" dirty="0" smtClean="0"/>
            <a:t>Муниципальное образование «Жигаловский район» осуществляет муниципальный финансовый контроль в целях обеспечения соблюдения бюджетного законодательства Российской Федерации и иных нормативных правовых актов, регулирующих бюджетные правоотношения</a:t>
          </a:r>
          <a:endParaRPr lang="ru-RU" sz="1100" b="1" dirty="0"/>
        </a:p>
      </dgm:t>
    </dgm:pt>
    <dgm:pt modelId="{8C20BBE3-1471-4EEA-B26D-25262846C0D1}" type="parTrans" cxnId="{65A24C7B-82AA-4EE1-BB11-BAA6E7C07717}">
      <dgm:prSet/>
      <dgm:spPr/>
      <dgm:t>
        <a:bodyPr/>
        <a:lstStyle/>
        <a:p>
          <a:endParaRPr lang="ru-RU"/>
        </a:p>
      </dgm:t>
    </dgm:pt>
    <dgm:pt modelId="{1CE99BA0-773C-4613-A1ED-129270AF2704}" type="sibTrans" cxnId="{65A24C7B-82AA-4EE1-BB11-BAA6E7C07717}">
      <dgm:prSet/>
      <dgm:spPr/>
      <dgm:t>
        <a:bodyPr/>
        <a:lstStyle/>
        <a:p>
          <a:endParaRPr lang="ru-RU"/>
        </a:p>
      </dgm:t>
    </dgm:pt>
    <dgm:pt modelId="{58133355-6684-4694-A716-6024A2190229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100" b="1" dirty="0" smtClean="0"/>
            <a:t>Внешний- осуществляется контрольно-счетной комиссией муниципального образования</a:t>
          </a:r>
          <a:endParaRPr lang="ru-RU" sz="1100" b="1" dirty="0"/>
        </a:p>
      </dgm:t>
    </dgm:pt>
    <dgm:pt modelId="{BD1D8683-9AC7-4B66-9573-DAA2492B76CC}" type="parTrans" cxnId="{E65C642A-9EB2-476E-B3DB-3D81E31ECC8F}">
      <dgm:prSet/>
      <dgm:spPr/>
    </dgm:pt>
    <dgm:pt modelId="{53101B0D-B0B0-4280-9799-77F57E9DCA6C}" type="sibTrans" cxnId="{E65C642A-9EB2-476E-B3DB-3D81E31ECC8F}">
      <dgm:prSet/>
      <dgm:spPr/>
    </dgm:pt>
    <dgm:pt modelId="{B083443A-0931-4CA5-B3D0-683590BF3F0C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100" b="1" dirty="0" smtClean="0"/>
            <a:t>Внутренний- осуществляется Финансовым управлением МО «Жигаловский район»</a:t>
          </a:r>
          <a:endParaRPr lang="ru-RU" sz="1100" b="1" dirty="0"/>
        </a:p>
      </dgm:t>
    </dgm:pt>
    <dgm:pt modelId="{4A5F0360-F829-4912-88AF-B7312412895E}" type="parTrans" cxnId="{60806B35-B292-4AB0-8B27-F1D84DA40C9B}">
      <dgm:prSet/>
      <dgm:spPr/>
    </dgm:pt>
    <dgm:pt modelId="{A4B46FEB-9F17-4DFC-A02C-38FB6D59A74F}" type="sibTrans" cxnId="{60806B35-B292-4AB0-8B27-F1D84DA40C9B}">
      <dgm:prSet/>
      <dgm:spPr/>
    </dgm:pt>
    <dgm:pt modelId="{8CE14A64-256C-4556-83E2-5C15905944F5}" type="pres">
      <dgm:prSet presAssocID="{340B61AA-773C-4BCE-A326-2B37320012E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850E14-01CC-4570-8FAD-5B5D53ADB48D}" type="pres">
      <dgm:prSet presAssocID="{96BA620A-8DD3-441F-ABAD-CF55A7034629}" presName="composite" presStyleCnt="0"/>
      <dgm:spPr/>
    </dgm:pt>
    <dgm:pt modelId="{EF03C38C-37C3-4C40-92F8-BB2FE1B01EE9}" type="pres">
      <dgm:prSet presAssocID="{96BA620A-8DD3-441F-ABAD-CF55A7034629}" presName="parentText" presStyleLbl="alignNode1" presStyleIdx="0" presStyleCnt="5" custScaleX="358492" custScaleY="161998" custLinFactNeighborX="-62073" custLinFactNeighborY="-629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DD626B-6E7F-4443-97A0-21BEF3E1AD6C}" type="pres">
      <dgm:prSet presAssocID="{96BA620A-8DD3-441F-ABAD-CF55A7034629}" presName="descendantText" presStyleLbl="alignAcc1" presStyleIdx="0" presStyleCnt="5" custScaleX="89461" custScaleY="198148" custLinFactNeighborX="9676" custLinFactNeighborY="-115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5F2847-C6C3-4C22-9C13-3A951104DD0B}" type="pres">
      <dgm:prSet presAssocID="{E666AB75-6172-4753-8EE5-85A9065DE336}" presName="sp" presStyleCnt="0"/>
      <dgm:spPr/>
    </dgm:pt>
    <dgm:pt modelId="{3CC33B33-94A0-4C7F-9ADE-975F33331E8D}" type="pres">
      <dgm:prSet presAssocID="{5228C53A-0890-4079-9A35-407C472D2FDA}" presName="composite" presStyleCnt="0"/>
      <dgm:spPr/>
    </dgm:pt>
    <dgm:pt modelId="{E718519C-5AC0-470F-9940-F111AEF35929}" type="pres">
      <dgm:prSet presAssocID="{5228C53A-0890-4079-9A35-407C472D2FDA}" presName="parentText" presStyleLbl="alignNode1" presStyleIdx="1" presStyleCnt="5" custScaleX="364137" custScaleY="131364" custLinFactNeighborX="-83617" custLinFactNeighborY="-45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E53B1F-7B5A-42E2-8E01-F39F411E0177}" type="pres">
      <dgm:prSet presAssocID="{5228C53A-0890-4079-9A35-407C472D2FDA}" presName="descendantText" presStyleLbl="alignAcc1" presStyleIdx="1" presStyleCnt="5" custAng="0" custScaleX="91074" custScaleY="280445" custLinFactNeighborX="9735" custLinFactNeighborY="-289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93A9D6-E5D1-4822-89B7-2C0DCB37061B}" type="pres">
      <dgm:prSet presAssocID="{A1DBF77A-54A5-49B7-B83E-FEDBCDB9206C}" presName="sp" presStyleCnt="0"/>
      <dgm:spPr/>
    </dgm:pt>
    <dgm:pt modelId="{C68D1AA9-95B1-4C77-A553-E58048E5455D}" type="pres">
      <dgm:prSet presAssocID="{89959459-D6B5-4CD4-A71F-17C17AB027A1}" presName="composite" presStyleCnt="0"/>
      <dgm:spPr/>
    </dgm:pt>
    <dgm:pt modelId="{DB4FAF8A-8884-4F2D-B88A-B7A83D65FC23}" type="pres">
      <dgm:prSet presAssocID="{89959459-D6B5-4CD4-A71F-17C17AB027A1}" presName="parentText" presStyleLbl="alignNode1" presStyleIdx="2" presStyleCnt="5" custScaleX="346603" custScaleY="148505" custLinFactNeighborX="-53136" custLinFactNeighborY="-4072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0A22D3-5115-402C-ADC5-F433204F6338}" type="pres">
      <dgm:prSet presAssocID="{89959459-D6B5-4CD4-A71F-17C17AB027A1}" presName="descendantText" presStyleLbl="alignAcc1" presStyleIdx="2" presStyleCnt="5" custAng="0" custScaleX="89465" custScaleY="229916" custLinFactNeighborX="9833" custLinFactNeighborY="-17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9F2885-C3EA-471A-A952-61C9C905FA34}" type="pres">
      <dgm:prSet presAssocID="{64A1BB9D-A50A-4FBF-B1E4-BA846DA205C6}" presName="sp" presStyleCnt="0"/>
      <dgm:spPr/>
    </dgm:pt>
    <dgm:pt modelId="{09D3068E-E97A-4FA9-84AA-F2C68183FC04}" type="pres">
      <dgm:prSet presAssocID="{DC4E210A-0B45-49A9-A1E9-E7F7567B5296}" presName="composite" presStyleCnt="0"/>
      <dgm:spPr/>
    </dgm:pt>
    <dgm:pt modelId="{77CA4142-B358-4E7C-964F-99619737364B}" type="pres">
      <dgm:prSet presAssocID="{DC4E210A-0B45-49A9-A1E9-E7F7567B5296}" presName="parentText" presStyleLbl="alignNode1" presStyleIdx="3" presStyleCnt="5" custScaleX="380936" custLinFactNeighborX="-69172" custLinFactNeighborY="-3558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B5F8A5-9B26-48DD-9FD7-8DFE094B4B17}" type="pres">
      <dgm:prSet presAssocID="{DC4E210A-0B45-49A9-A1E9-E7F7567B5296}" presName="descendantText" presStyleLbl="alignAcc1" presStyleIdx="3" presStyleCnt="5" custScaleX="91248" custScaleY="136658" custLinFactNeighborX="8549" custLinFactNeighborY="35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EDA0BA-20E7-4386-A863-3A70D6CB7015}" type="pres">
      <dgm:prSet presAssocID="{783A4DCE-1BBA-41C2-8796-4862D424C985}" presName="sp" presStyleCnt="0"/>
      <dgm:spPr/>
    </dgm:pt>
    <dgm:pt modelId="{2DF1E851-AB02-459B-B0E0-762A3E7F15E8}" type="pres">
      <dgm:prSet presAssocID="{60FFA9FA-E2D3-44F2-9F5C-E157DB7BBDA6}" presName="composite" presStyleCnt="0"/>
      <dgm:spPr/>
    </dgm:pt>
    <dgm:pt modelId="{EE4BC238-F017-4B62-839B-CF59FAC98572}" type="pres">
      <dgm:prSet presAssocID="{60FFA9FA-E2D3-44F2-9F5C-E157DB7BBDA6}" presName="parentText" presStyleLbl="alignNode1" presStyleIdx="4" presStyleCnt="5" custScaleX="394364" custLinFactNeighborX="-72627" custLinFactNeighborY="-1075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B074B-A0F8-4566-BB0A-793435B48ECC}" type="pres">
      <dgm:prSet presAssocID="{60FFA9FA-E2D3-44F2-9F5C-E157DB7BBDA6}" presName="descendantText" presStyleLbl="alignAcc1" presStyleIdx="4" presStyleCnt="5" custScaleX="79604" custScaleY="253231" custLinFactNeighborX="451" custLinFactNeighborY="4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C6F1B6-67B2-4917-8AA8-357DB9805063}" type="presOf" srcId="{96BA620A-8DD3-441F-ABAD-CF55A7034629}" destId="{EF03C38C-37C3-4C40-92F8-BB2FE1B01EE9}" srcOrd="0" destOrd="0" presId="urn:microsoft.com/office/officeart/2005/8/layout/chevron2"/>
    <dgm:cxn modelId="{6754A1E3-1BEC-4799-8A6A-690A75321F70}" srcId="{340B61AA-773C-4BCE-A326-2B37320012E1}" destId="{DC4E210A-0B45-49A9-A1E9-E7F7567B5296}" srcOrd="3" destOrd="0" parTransId="{80F0355C-221E-4A25-864D-91F34BF0880F}" sibTransId="{783A4DCE-1BBA-41C2-8796-4862D424C985}"/>
    <dgm:cxn modelId="{D3B0EE3A-C5BF-4241-9F4D-74FEF13FE974}" type="presOf" srcId="{58133355-6684-4694-A716-6024A2190229}" destId="{4F0B074B-A0F8-4566-BB0A-793435B48ECC}" srcOrd="0" destOrd="1" presId="urn:microsoft.com/office/officeart/2005/8/layout/chevron2"/>
    <dgm:cxn modelId="{AC1FB380-F5BB-4088-A2B1-BC230575CD03}" srcId="{DC4E210A-0B45-49A9-A1E9-E7F7567B5296}" destId="{AADE5E02-7CB5-459A-B922-25FBB76844CB}" srcOrd="0" destOrd="0" parTransId="{50D0BBEF-4595-4A09-A237-FAF2308117A1}" sibTransId="{77EC34E6-295B-4A58-93D6-C17E883C2904}"/>
    <dgm:cxn modelId="{65A24C7B-82AA-4EE1-BB11-BAA6E7C07717}" srcId="{60FFA9FA-E2D3-44F2-9F5C-E157DB7BBDA6}" destId="{A4986B95-AFBD-4A4F-A6DE-9E3748FB034F}" srcOrd="0" destOrd="0" parTransId="{8C20BBE3-1471-4EEA-B26D-25262846C0D1}" sibTransId="{1CE99BA0-773C-4613-A1ED-129270AF2704}"/>
    <dgm:cxn modelId="{2CB17EFE-A962-4776-84DF-0A29D0B47643}" type="presOf" srcId="{A4986B95-AFBD-4A4F-A6DE-9E3748FB034F}" destId="{4F0B074B-A0F8-4566-BB0A-793435B48ECC}" srcOrd="0" destOrd="0" presId="urn:microsoft.com/office/officeart/2005/8/layout/chevron2"/>
    <dgm:cxn modelId="{61D80C06-E21D-4FED-995F-084D6F17F620}" type="presOf" srcId="{5228C53A-0890-4079-9A35-407C472D2FDA}" destId="{E718519C-5AC0-470F-9940-F111AEF35929}" srcOrd="0" destOrd="0" presId="urn:microsoft.com/office/officeart/2005/8/layout/chevron2"/>
    <dgm:cxn modelId="{C716F6D4-E546-4C6A-915C-1D29A09F7C95}" srcId="{96BA620A-8DD3-441F-ABAD-CF55A7034629}" destId="{93D432C5-F6E0-47B5-8A65-5E6741AE48FB}" srcOrd="0" destOrd="0" parTransId="{B761FE65-D0C0-425A-A946-DAFE0DF5FA1C}" sibTransId="{DB13ABC6-C3DE-4F9A-819F-F26D3502FF7C}"/>
    <dgm:cxn modelId="{F6B887B4-DC86-450C-8BFF-315CBA22C70C}" type="presOf" srcId="{E133B5E3-A2CD-4D35-A420-60B680807C73}" destId="{8EE53B1F-7B5A-42E2-8E01-F39F411E0177}" srcOrd="0" destOrd="0" presId="urn:microsoft.com/office/officeart/2005/8/layout/chevron2"/>
    <dgm:cxn modelId="{34F2911F-77D1-4BC8-A417-56650598B39F}" type="presOf" srcId="{89959459-D6B5-4CD4-A71F-17C17AB027A1}" destId="{DB4FAF8A-8884-4F2D-B88A-B7A83D65FC23}" srcOrd="0" destOrd="0" presId="urn:microsoft.com/office/officeart/2005/8/layout/chevron2"/>
    <dgm:cxn modelId="{F64D1193-D994-4A97-90DA-94ACF7B0604D}" srcId="{5228C53A-0890-4079-9A35-407C472D2FDA}" destId="{E133B5E3-A2CD-4D35-A420-60B680807C73}" srcOrd="0" destOrd="0" parTransId="{6266981A-4527-46F5-80B1-CAE9C8579AB8}" sibTransId="{DBBB0B24-2D5B-40B0-AC01-9324B9613357}"/>
    <dgm:cxn modelId="{D707E387-7F1F-4A56-BCE7-DD4C57043E57}" type="presOf" srcId="{340B61AA-773C-4BCE-A326-2B37320012E1}" destId="{8CE14A64-256C-4556-83E2-5C15905944F5}" srcOrd="0" destOrd="0" presId="urn:microsoft.com/office/officeart/2005/8/layout/chevron2"/>
    <dgm:cxn modelId="{D918B737-625D-45C9-B320-EC078F4878EC}" type="presOf" srcId="{AADE5E02-7CB5-459A-B922-25FBB76844CB}" destId="{E6B5F8A5-9B26-48DD-9FD7-8DFE094B4B17}" srcOrd="0" destOrd="0" presId="urn:microsoft.com/office/officeart/2005/8/layout/chevron2"/>
    <dgm:cxn modelId="{839D5A2F-6B2A-4D01-97F1-68482E4D1CA5}" srcId="{340B61AA-773C-4BCE-A326-2B37320012E1}" destId="{60FFA9FA-E2D3-44F2-9F5C-E157DB7BBDA6}" srcOrd="4" destOrd="0" parTransId="{C8C9A48F-7193-4504-BA91-CBD645E25A57}" sibTransId="{1C0242FE-28DB-49D6-BE27-7397844C84DD}"/>
    <dgm:cxn modelId="{F4BF1ED4-D06D-4261-ABA2-6A4290EBF192}" srcId="{5228C53A-0890-4079-9A35-407C472D2FDA}" destId="{B2D94CD7-A6ED-42A8-BBF6-DFD74DE4DBF6}" srcOrd="2" destOrd="0" parTransId="{DBFBA4CC-4A07-42F9-BF09-3E062A929A82}" sibTransId="{BC36E8AF-1139-4C33-BC12-3299E7ED63D1}"/>
    <dgm:cxn modelId="{F222AAA4-943C-4FEF-A993-C741FD0D360B}" srcId="{96BA620A-8DD3-441F-ABAD-CF55A7034629}" destId="{E313AD50-972C-446B-9A0C-0A1B1611FE1B}" srcOrd="1" destOrd="0" parTransId="{F1C86E42-BAFC-4B2E-AF3E-3F6BC96CFBF9}" sibTransId="{F8B201B4-C561-4D81-9412-5AAAF1A10A83}"/>
    <dgm:cxn modelId="{FDD09A05-3BA5-483F-8D5A-FF82DB687F92}" type="presOf" srcId="{E313AD50-972C-446B-9A0C-0A1B1611FE1B}" destId="{4ADD626B-6E7F-4443-97A0-21BEF3E1AD6C}" srcOrd="0" destOrd="1" presId="urn:microsoft.com/office/officeart/2005/8/layout/chevron2"/>
    <dgm:cxn modelId="{AD9C72DC-1396-44D6-A3EF-62503612DEF6}" srcId="{DC4E210A-0B45-49A9-A1E9-E7F7567B5296}" destId="{91973779-A036-43B3-BD28-15B737C7B5DB}" srcOrd="1" destOrd="0" parTransId="{9A44BE17-A2EC-4490-A8C8-FC42EF518045}" sibTransId="{6A5AC390-B0C1-46A3-BC39-A01DD07AB93C}"/>
    <dgm:cxn modelId="{35E95BD9-59A2-45EC-AE6E-EC436AFCD41B}" type="presOf" srcId="{95FDA8A8-FAF0-4BA1-8D18-897EC46E889A}" destId="{8EE53B1F-7B5A-42E2-8E01-F39F411E0177}" srcOrd="0" destOrd="1" presId="urn:microsoft.com/office/officeart/2005/8/layout/chevron2"/>
    <dgm:cxn modelId="{FB1D68E5-F1AF-4001-A02F-4BB001811C84}" type="presOf" srcId="{9EC3E887-CEF2-4FDC-A6C5-747B37A9518B}" destId="{ED0A22D3-5115-402C-ADC5-F433204F6338}" srcOrd="0" destOrd="1" presId="urn:microsoft.com/office/officeart/2005/8/layout/chevron2"/>
    <dgm:cxn modelId="{927A0F6E-7362-45CF-BF15-F9288C1ADFC3}" type="presOf" srcId="{78056D08-6813-40EF-9BD1-6C3033DAD303}" destId="{ED0A22D3-5115-402C-ADC5-F433204F6338}" srcOrd="0" destOrd="0" presId="urn:microsoft.com/office/officeart/2005/8/layout/chevron2"/>
    <dgm:cxn modelId="{5996AC60-8ABA-4DFD-A74F-73E4E174ECC4}" type="presOf" srcId="{DC4E210A-0B45-49A9-A1E9-E7F7567B5296}" destId="{77CA4142-B358-4E7C-964F-99619737364B}" srcOrd="0" destOrd="0" presId="urn:microsoft.com/office/officeart/2005/8/layout/chevron2"/>
    <dgm:cxn modelId="{B364517C-14DC-45FE-9034-996F843A1D87}" type="presOf" srcId="{93D432C5-F6E0-47B5-8A65-5E6741AE48FB}" destId="{4ADD626B-6E7F-4443-97A0-21BEF3E1AD6C}" srcOrd="0" destOrd="0" presId="urn:microsoft.com/office/officeart/2005/8/layout/chevron2"/>
    <dgm:cxn modelId="{3B93A3E4-C2BD-4B9B-8D0E-CFB3EF502760}" type="presOf" srcId="{B083443A-0931-4CA5-B3D0-683590BF3F0C}" destId="{4F0B074B-A0F8-4566-BB0A-793435B48ECC}" srcOrd="0" destOrd="2" presId="urn:microsoft.com/office/officeart/2005/8/layout/chevron2"/>
    <dgm:cxn modelId="{BD89189E-4FE6-413A-8B61-3566E66426D3}" srcId="{89959459-D6B5-4CD4-A71F-17C17AB027A1}" destId="{9EC3E887-CEF2-4FDC-A6C5-747B37A9518B}" srcOrd="1" destOrd="0" parTransId="{724D454A-4243-4383-B2E2-8DC1EE2D5D9C}" sibTransId="{1E3FE574-589B-4DC1-847D-33733E1748A7}"/>
    <dgm:cxn modelId="{297CE509-A1EA-48FD-B3BF-2E95ACEB64D4}" srcId="{340B61AA-773C-4BCE-A326-2B37320012E1}" destId="{89959459-D6B5-4CD4-A71F-17C17AB027A1}" srcOrd="2" destOrd="0" parTransId="{32D6411E-ECBD-492E-B5A1-6BC1956BE8E1}" sibTransId="{64A1BB9D-A50A-4FBF-B1E4-BA846DA205C6}"/>
    <dgm:cxn modelId="{E65C642A-9EB2-476E-B3DB-3D81E31ECC8F}" srcId="{60FFA9FA-E2D3-44F2-9F5C-E157DB7BBDA6}" destId="{58133355-6684-4694-A716-6024A2190229}" srcOrd="1" destOrd="0" parTransId="{BD1D8683-9AC7-4B66-9573-DAA2492B76CC}" sibTransId="{53101B0D-B0B0-4280-9799-77F57E9DCA6C}"/>
    <dgm:cxn modelId="{057D0563-235E-40E1-9274-F69544E155DE}" type="presOf" srcId="{60FFA9FA-E2D3-44F2-9F5C-E157DB7BBDA6}" destId="{EE4BC238-F017-4B62-839B-CF59FAC98572}" srcOrd="0" destOrd="0" presId="urn:microsoft.com/office/officeart/2005/8/layout/chevron2"/>
    <dgm:cxn modelId="{64074D39-310F-404F-83B8-0AF0E2C053F2}" type="presOf" srcId="{91973779-A036-43B3-BD28-15B737C7B5DB}" destId="{E6B5F8A5-9B26-48DD-9FD7-8DFE094B4B17}" srcOrd="0" destOrd="1" presId="urn:microsoft.com/office/officeart/2005/8/layout/chevron2"/>
    <dgm:cxn modelId="{F879A6F5-EC5E-4B4C-978F-57D5D3D19C41}" srcId="{340B61AA-773C-4BCE-A326-2B37320012E1}" destId="{5228C53A-0890-4079-9A35-407C472D2FDA}" srcOrd="1" destOrd="0" parTransId="{7FFAF563-C217-4271-BB75-4F9823BD1A5E}" sibTransId="{A1DBF77A-54A5-49B7-B83E-FEDBCDB9206C}"/>
    <dgm:cxn modelId="{23154FAF-5AC7-4217-A66F-C50571936426}" srcId="{89959459-D6B5-4CD4-A71F-17C17AB027A1}" destId="{78056D08-6813-40EF-9BD1-6C3033DAD303}" srcOrd="0" destOrd="0" parTransId="{D332D959-EC84-4EFA-9BFE-1D28CF59449D}" sibTransId="{C87769FE-0C61-4258-B983-5828180D3651}"/>
    <dgm:cxn modelId="{FA76BA20-8E84-4782-B194-3020E9F7849A}" type="presOf" srcId="{B2D94CD7-A6ED-42A8-BBF6-DFD74DE4DBF6}" destId="{8EE53B1F-7B5A-42E2-8E01-F39F411E0177}" srcOrd="0" destOrd="2" presId="urn:microsoft.com/office/officeart/2005/8/layout/chevron2"/>
    <dgm:cxn modelId="{60806B35-B292-4AB0-8B27-F1D84DA40C9B}" srcId="{60FFA9FA-E2D3-44F2-9F5C-E157DB7BBDA6}" destId="{B083443A-0931-4CA5-B3D0-683590BF3F0C}" srcOrd="2" destOrd="0" parTransId="{4A5F0360-F829-4912-88AF-B7312412895E}" sibTransId="{A4B46FEB-9F17-4DFC-A02C-38FB6D59A74F}"/>
    <dgm:cxn modelId="{C3265693-22F9-4390-A492-0862C4DE2261}" srcId="{5228C53A-0890-4079-9A35-407C472D2FDA}" destId="{95FDA8A8-FAF0-4BA1-8D18-897EC46E889A}" srcOrd="1" destOrd="0" parTransId="{EF7A3E13-B363-4E44-A9A8-D55C5EBFBD89}" sibTransId="{4EEAA117-C4EE-4E5B-83D3-8489434E4738}"/>
    <dgm:cxn modelId="{CB1400AE-29E5-4AC6-AFAC-2ADC733D5E89}" srcId="{340B61AA-773C-4BCE-A326-2B37320012E1}" destId="{96BA620A-8DD3-441F-ABAD-CF55A7034629}" srcOrd="0" destOrd="0" parTransId="{35710983-4E46-4653-885D-3FE4663663F0}" sibTransId="{E666AB75-6172-4753-8EE5-85A9065DE336}"/>
    <dgm:cxn modelId="{FBE3EE9E-6D7D-47DE-B902-5F789476D50E}" type="presParOf" srcId="{8CE14A64-256C-4556-83E2-5C15905944F5}" destId="{06850E14-01CC-4570-8FAD-5B5D53ADB48D}" srcOrd="0" destOrd="0" presId="urn:microsoft.com/office/officeart/2005/8/layout/chevron2"/>
    <dgm:cxn modelId="{CA6E4205-ED8D-44C8-8368-B278FE5BE505}" type="presParOf" srcId="{06850E14-01CC-4570-8FAD-5B5D53ADB48D}" destId="{EF03C38C-37C3-4C40-92F8-BB2FE1B01EE9}" srcOrd="0" destOrd="0" presId="urn:microsoft.com/office/officeart/2005/8/layout/chevron2"/>
    <dgm:cxn modelId="{D9C2D049-98B5-4729-AD86-BE91FAEF12B9}" type="presParOf" srcId="{06850E14-01CC-4570-8FAD-5B5D53ADB48D}" destId="{4ADD626B-6E7F-4443-97A0-21BEF3E1AD6C}" srcOrd="1" destOrd="0" presId="urn:microsoft.com/office/officeart/2005/8/layout/chevron2"/>
    <dgm:cxn modelId="{1B8B7E99-D4E8-4014-AB2B-08FB0E21BCAC}" type="presParOf" srcId="{8CE14A64-256C-4556-83E2-5C15905944F5}" destId="{C85F2847-C6C3-4C22-9C13-3A951104DD0B}" srcOrd="1" destOrd="0" presId="urn:microsoft.com/office/officeart/2005/8/layout/chevron2"/>
    <dgm:cxn modelId="{A9425A0A-1054-4352-B48C-95C6FCCF2002}" type="presParOf" srcId="{8CE14A64-256C-4556-83E2-5C15905944F5}" destId="{3CC33B33-94A0-4C7F-9ADE-975F33331E8D}" srcOrd="2" destOrd="0" presId="urn:microsoft.com/office/officeart/2005/8/layout/chevron2"/>
    <dgm:cxn modelId="{DE1E75C3-80B8-4BD7-979E-3CB069FB02A5}" type="presParOf" srcId="{3CC33B33-94A0-4C7F-9ADE-975F33331E8D}" destId="{E718519C-5AC0-470F-9940-F111AEF35929}" srcOrd="0" destOrd="0" presId="urn:microsoft.com/office/officeart/2005/8/layout/chevron2"/>
    <dgm:cxn modelId="{B88E4B00-4588-4C7B-A7F2-1923EBC4494F}" type="presParOf" srcId="{3CC33B33-94A0-4C7F-9ADE-975F33331E8D}" destId="{8EE53B1F-7B5A-42E2-8E01-F39F411E0177}" srcOrd="1" destOrd="0" presId="urn:microsoft.com/office/officeart/2005/8/layout/chevron2"/>
    <dgm:cxn modelId="{0CBAF187-7B69-4725-BCAF-AA995D9A36DC}" type="presParOf" srcId="{8CE14A64-256C-4556-83E2-5C15905944F5}" destId="{C093A9D6-E5D1-4822-89B7-2C0DCB37061B}" srcOrd="3" destOrd="0" presId="urn:microsoft.com/office/officeart/2005/8/layout/chevron2"/>
    <dgm:cxn modelId="{D921C544-BDB4-4AEA-B00A-6B533927F130}" type="presParOf" srcId="{8CE14A64-256C-4556-83E2-5C15905944F5}" destId="{C68D1AA9-95B1-4C77-A553-E58048E5455D}" srcOrd="4" destOrd="0" presId="urn:microsoft.com/office/officeart/2005/8/layout/chevron2"/>
    <dgm:cxn modelId="{73409EA3-C497-4AB2-899E-A073C899964E}" type="presParOf" srcId="{C68D1AA9-95B1-4C77-A553-E58048E5455D}" destId="{DB4FAF8A-8884-4F2D-B88A-B7A83D65FC23}" srcOrd="0" destOrd="0" presId="urn:microsoft.com/office/officeart/2005/8/layout/chevron2"/>
    <dgm:cxn modelId="{AA1819FB-5F2C-4085-BC15-69961DDC5384}" type="presParOf" srcId="{C68D1AA9-95B1-4C77-A553-E58048E5455D}" destId="{ED0A22D3-5115-402C-ADC5-F433204F6338}" srcOrd="1" destOrd="0" presId="urn:microsoft.com/office/officeart/2005/8/layout/chevron2"/>
    <dgm:cxn modelId="{E3E2D6C5-F492-46EC-8974-8948F02053AE}" type="presParOf" srcId="{8CE14A64-256C-4556-83E2-5C15905944F5}" destId="{6D9F2885-C3EA-471A-A952-61C9C905FA34}" srcOrd="5" destOrd="0" presId="urn:microsoft.com/office/officeart/2005/8/layout/chevron2"/>
    <dgm:cxn modelId="{1EC3A319-1067-40B6-B6B1-8FA3BD1600AA}" type="presParOf" srcId="{8CE14A64-256C-4556-83E2-5C15905944F5}" destId="{09D3068E-E97A-4FA9-84AA-F2C68183FC04}" srcOrd="6" destOrd="0" presId="urn:microsoft.com/office/officeart/2005/8/layout/chevron2"/>
    <dgm:cxn modelId="{2EAFBFFD-FF1E-4FC3-A8BA-A28319D8B685}" type="presParOf" srcId="{09D3068E-E97A-4FA9-84AA-F2C68183FC04}" destId="{77CA4142-B358-4E7C-964F-99619737364B}" srcOrd="0" destOrd="0" presId="urn:microsoft.com/office/officeart/2005/8/layout/chevron2"/>
    <dgm:cxn modelId="{D39D9132-15F0-4DE9-AF50-540CDE292B38}" type="presParOf" srcId="{09D3068E-E97A-4FA9-84AA-F2C68183FC04}" destId="{E6B5F8A5-9B26-48DD-9FD7-8DFE094B4B17}" srcOrd="1" destOrd="0" presId="urn:microsoft.com/office/officeart/2005/8/layout/chevron2"/>
    <dgm:cxn modelId="{C9B01DFA-FF33-495F-8C16-DF5F608D9659}" type="presParOf" srcId="{8CE14A64-256C-4556-83E2-5C15905944F5}" destId="{0BEDA0BA-20E7-4386-A863-3A70D6CB7015}" srcOrd="7" destOrd="0" presId="urn:microsoft.com/office/officeart/2005/8/layout/chevron2"/>
    <dgm:cxn modelId="{C35AC5FF-3508-4CF0-BA35-155FF49871B0}" type="presParOf" srcId="{8CE14A64-256C-4556-83E2-5C15905944F5}" destId="{2DF1E851-AB02-459B-B0E0-762A3E7F15E8}" srcOrd="8" destOrd="0" presId="urn:microsoft.com/office/officeart/2005/8/layout/chevron2"/>
    <dgm:cxn modelId="{A9A390E5-BE19-4424-81FF-BE9B6D8D35D4}" type="presParOf" srcId="{2DF1E851-AB02-459B-B0E0-762A3E7F15E8}" destId="{EE4BC238-F017-4B62-839B-CF59FAC98572}" srcOrd="0" destOrd="0" presId="urn:microsoft.com/office/officeart/2005/8/layout/chevron2"/>
    <dgm:cxn modelId="{BED20592-9375-4FE4-98DF-7D7AE5387FB3}" type="presParOf" srcId="{2DF1E851-AB02-459B-B0E0-762A3E7F15E8}" destId="{4F0B074B-A0F8-4566-BB0A-793435B48EC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A2CA6EE-B47B-41DA-A26E-145B786BF52E}" type="doc">
      <dgm:prSet loTypeId="urn:microsoft.com/office/officeart/2005/8/layout/hList6" loCatId="list" qsTypeId="urn:microsoft.com/office/officeart/2005/8/quickstyle/3d6" qsCatId="3D" csTypeId="urn:microsoft.com/office/officeart/2005/8/colors/accent1_2#10" csCatId="accent1" phldr="1"/>
      <dgm:spPr>
        <a:scene3d>
          <a:camera prst="isometricOffAxis2Left" zoom="92000"/>
          <a:lightRig rig="threePt" dir="t">
            <a:rot lat="0" lon="0" rev="0"/>
          </a:lightRig>
        </a:scene3d>
      </dgm:spPr>
      <dgm:t>
        <a:bodyPr/>
        <a:lstStyle/>
        <a:p>
          <a:endParaRPr lang="ru-RU"/>
        </a:p>
      </dgm:t>
    </dgm:pt>
    <dgm:pt modelId="{2F7850C1-C52E-455A-B235-E8808F6762BD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Основные целевые показатели программы</a:t>
          </a:r>
          <a:endParaRPr lang="ru-RU" sz="1400" dirty="0">
            <a:solidFill>
              <a:schemeClr val="tx1"/>
            </a:solidFill>
          </a:endParaRPr>
        </a:p>
      </dgm:t>
    </dgm:pt>
    <dgm:pt modelId="{21843DDC-DC86-40FA-A294-E3F9457CC84F}" type="parTrans" cxnId="{CABB92DE-68FD-4D93-8BB1-7D7C21EA81F5}">
      <dgm:prSet/>
      <dgm:spPr/>
      <dgm:t>
        <a:bodyPr/>
        <a:lstStyle/>
        <a:p>
          <a:endParaRPr lang="ru-RU"/>
        </a:p>
      </dgm:t>
    </dgm:pt>
    <dgm:pt modelId="{75EAF12F-5997-436E-A6E7-9D1EA4D0F099}" type="sibTrans" cxnId="{CABB92DE-68FD-4D93-8BB1-7D7C21EA81F5}">
      <dgm:prSet/>
      <dgm:spPr/>
      <dgm:t>
        <a:bodyPr/>
        <a:lstStyle/>
        <a:p>
          <a:endParaRPr lang="ru-RU"/>
        </a:p>
      </dgm:t>
    </dgm:pt>
    <dgm:pt modelId="{A1118900-4CD4-4E5C-942D-4E7C449FA7DC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2018  год</a:t>
          </a:r>
          <a:endParaRPr lang="ru-RU" sz="1400" dirty="0">
            <a:solidFill>
              <a:schemeClr val="tx1"/>
            </a:solidFill>
          </a:endParaRPr>
        </a:p>
      </dgm:t>
    </dgm:pt>
    <dgm:pt modelId="{E785B8F1-E53B-4250-8062-98D0363E44A3}" type="parTrans" cxnId="{11B0F871-EDE4-40C1-AFC3-AACE864E8D59}">
      <dgm:prSet/>
      <dgm:spPr/>
      <dgm:t>
        <a:bodyPr/>
        <a:lstStyle/>
        <a:p>
          <a:endParaRPr lang="ru-RU"/>
        </a:p>
      </dgm:t>
    </dgm:pt>
    <dgm:pt modelId="{2B3F3A44-A4BD-4045-BCF6-4FFAE967BBE7}" type="sibTrans" cxnId="{11B0F871-EDE4-40C1-AFC3-AACE864E8D59}">
      <dgm:prSet/>
      <dgm:spPr/>
      <dgm:t>
        <a:bodyPr/>
        <a:lstStyle/>
        <a:p>
          <a:endParaRPr lang="ru-RU"/>
        </a:p>
      </dgm:t>
    </dgm:pt>
    <dgm:pt modelId="{59F8F3F8-1AF8-4474-BAC4-A3D61F0E0C0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Снижение уровня износа объектов коммунальной инфраструктуры, %</a:t>
          </a:r>
        </a:p>
      </dgm:t>
    </dgm:pt>
    <dgm:pt modelId="{71F94112-3ADF-4578-8F95-249FBBC973AB}" type="parTrans" cxnId="{BC0BAC37-3BBF-40E3-A28B-EB65CC91C105}">
      <dgm:prSet/>
      <dgm:spPr/>
      <dgm:t>
        <a:bodyPr/>
        <a:lstStyle/>
        <a:p>
          <a:endParaRPr lang="ru-RU"/>
        </a:p>
      </dgm:t>
    </dgm:pt>
    <dgm:pt modelId="{1372AE58-483A-42C6-92E9-BB2C3FD67F3C}" type="sibTrans" cxnId="{BC0BAC37-3BBF-40E3-A28B-EB65CC91C105}">
      <dgm:prSet/>
      <dgm:spPr/>
      <dgm:t>
        <a:bodyPr/>
        <a:lstStyle/>
        <a:p>
          <a:endParaRPr lang="ru-RU"/>
        </a:p>
      </dgm:t>
    </dgm:pt>
    <dgm:pt modelId="{3A87FC50-4DB7-4C8F-9B61-193E7C6D4D6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до 60,0</a:t>
          </a:r>
          <a:endParaRPr lang="ru-RU" sz="1400" dirty="0">
            <a:solidFill>
              <a:schemeClr val="tx1"/>
            </a:solidFill>
          </a:endParaRPr>
        </a:p>
      </dgm:t>
    </dgm:pt>
    <dgm:pt modelId="{1A8DDCB9-C68A-40BA-A00E-A66B9D60B801}" type="parTrans" cxnId="{9983DD39-14DF-41B8-BD46-5FAD4D71DC5A}">
      <dgm:prSet/>
      <dgm:spPr/>
      <dgm:t>
        <a:bodyPr/>
        <a:lstStyle/>
        <a:p>
          <a:endParaRPr lang="ru-RU"/>
        </a:p>
      </dgm:t>
    </dgm:pt>
    <dgm:pt modelId="{7675721D-48C6-43CF-A6E2-8CE25C276FE7}" type="sibTrans" cxnId="{9983DD39-14DF-41B8-BD46-5FAD4D71DC5A}">
      <dgm:prSet/>
      <dgm:spPr/>
      <dgm:t>
        <a:bodyPr/>
        <a:lstStyle/>
        <a:p>
          <a:endParaRPr lang="ru-RU"/>
        </a:p>
      </dgm:t>
    </dgm:pt>
    <dgm:pt modelId="{F317C4C7-8DF4-4E48-9EB0-4073B89E361E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Сокращение доли неэффективных расходов в сфере ЖКХ в общем объеме расходов бюджета МО «Жигаловский район» на ЖКХ, %</a:t>
          </a:r>
          <a:endParaRPr lang="ru-RU" sz="1400" dirty="0">
            <a:solidFill>
              <a:schemeClr val="tx1"/>
            </a:solidFill>
          </a:endParaRPr>
        </a:p>
      </dgm:t>
    </dgm:pt>
    <dgm:pt modelId="{42DEDCB1-1AA7-4DEA-B460-3C4CF1106911}" type="parTrans" cxnId="{D1277D7F-5C01-417B-9B08-06784CF91B5A}">
      <dgm:prSet/>
      <dgm:spPr/>
      <dgm:t>
        <a:bodyPr/>
        <a:lstStyle/>
        <a:p>
          <a:endParaRPr lang="ru-RU"/>
        </a:p>
      </dgm:t>
    </dgm:pt>
    <dgm:pt modelId="{7ACD615D-B8FC-4D78-9B85-32A6B567EC58}" type="sibTrans" cxnId="{D1277D7F-5C01-417B-9B08-06784CF91B5A}">
      <dgm:prSet/>
      <dgm:spPr/>
      <dgm:t>
        <a:bodyPr/>
        <a:lstStyle/>
        <a:p>
          <a:endParaRPr lang="ru-RU"/>
        </a:p>
      </dgm:t>
    </dgm:pt>
    <dgm:pt modelId="{F27ABF02-D811-4AF9-AC92-5C9DB3C63362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10,0</a:t>
          </a:r>
          <a:endParaRPr lang="ru-RU" sz="1400" dirty="0">
            <a:solidFill>
              <a:schemeClr val="tx1"/>
            </a:solidFill>
          </a:endParaRPr>
        </a:p>
      </dgm:t>
    </dgm:pt>
    <dgm:pt modelId="{08FC8243-6C20-4C5B-8970-50624BEADB4F}" type="parTrans" cxnId="{0C2D33B7-4574-4B3F-A99E-013F871B54FC}">
      <dgm:prSet/>
      <dgm:spPr/>
      <dgm:t>
        <a:bodyPr/>
        <a:lstStyle/>
        <a:p>
          <a:endParaRPr lang="ru-RU"/>
        </a:p>
      </dgm:t>
    </dgm:pt>
    <dgm:pt modelId="{807AAE1F-73BD-4D8F-B8D6-95A2FBC37E40}" type="sibTrans" cxnId="{0C2D33B7-4574-4B3F-A99E-013F871B54FC}">
      <dgm:prSet/>
      <dgm:spPr/>
      <dgm:t>
        <a:bodyPr/>
        <a:lstStyle/>
        <a:p>
          <a:endParaRPr lang="ru-RU"/>
        </a:p>
      </dgm:t>
    </dgm:pt>
    <dgm:pt modelId="{331190FC-2D88-413B-BB00-2A917AA52292}" type="pres">
      <dgm:prSet presAssocID="{7A2CA6EE-B47B-41DA-A26E-145B786BF52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ABA2C4-DBF4-455A-9F99-0DC404FD692F}" type="pres">
      <dgm:prSet presAssocID="{2F7850C1-C52E-455A-B235-E8808F6762B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12F9E-E8EF-43B2-8666-EC47D561ABDF}" type="pres">
      <dgm:prSet presAssocID="{75EAF12F-5997-436E-A6E7-9D1EA4D0F099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7D3FBD8D-A0F5-450B-89B9-1D4FAB1BB996}" type="pres">
      <dgm:prSet presAssocID="{59F8F3F8-1AF8-4474-BAC4-A3D61F0E0C0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5ACFB9-387A-4C85-94D5-63AB584A7354}" type="pres">
      <dgm:prSet presAssocID="{1372AE58-483A-42C6-92E9-BB2C3FD67F3C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27F724A5-B6C8-4F91-B24B-CA53CD09214A}" type="pres">
      <dgm:prSet presAssocID="{F317C4C7-8DF4-4E48-9EB0-4073B89E361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BB92DE-68FD-4D93-8BB1-7D7C21EA81F5}" srcId="{7A2CA6EE-B47B-41DA-A26E-145B786BF52E}" destId="{2F7850C1-C52E-455A-B235-E8808F6762BD}" srcOrd="0" destOrd="0" parTransId="{21843DDC-DC86-40FA-A294-E3F9457CC84F}" sibTransId="{75EAF12F-5997-436E-A6E7-9D1EA4D0F099}"/>
    <dgm:cxn modelId="{80DC97D0-77DC-4F11-94E1-C5C021780784}" type="presOf" srcId="{59F8F3F8-1AF8-4474-BAC4-A3D61F0E0C08}" destId="{7D3FBD8D-A0F5-450B-89B9-1D4FAB1BB996}" srcOrd="0" destOrd="0" presId="urn:microsoft.com/office/officeart/2005/8/layout/hList6"/>
    <dgm:cxn modelId="{11B0F871-EDE4-40C1-AFC3-AACE864E8D59}" srcId="{2F7850C1-C52E-455A-B235-E8808F6762BD}" destId="{A1118900-4CD4-4E5C-942D-4E7C449FA7DC}" srcOrd="0" destOrd="0" parTransId="{E785B8F1-E53B-4250-8062-98D0363E44A3}" sibTransId="{2B3F3A44-A4BD-4045-BCF6-4FFAE967BBE7}"/>
    <dgm:cxn modelId="{F5F96279-E14A-41A5-A1B9-2D4740469CB3}" type="presOf" srcId="{F317C4C7-8DF4-4E48-9EB0-4073B89E361E}" destId="{27F724A5-B6C8-4F91-B24B-CA53CD09214A}" srcOrd="0" destOrd="0" presId="urn:microsoft.com/office/officeart/2005/8/layout/hList6"/>
    <dgm:cxn modelId="{9983DD39-14DF-41B8-BD46-5FAD4D71DC5A}" srcId="{59F8F3F8-1AF8-4474-BAC4-A3D61F0E0C08}" destId="{3A87FC50-4DB7-4C8F-9B61-193E7C6D4D68}" srcOrd="0" destOrd="0" parTransId="{1A8DDCB9-C68A-40BA-A00E-A66B9D60B801}" sibTransId="{7675721D-48C6-43CF-A6E2-8CE25C276FE7}"/>
    <dgm:cxn modelId="{0C2D33B7-4574-4B3F-A99E-013F871B54FC}" srcId="{F317C4C7-8DF4-4E48-9EB0-4073B89E361E}" destId="{F27ABF02-D811-4AF9-AC92-5C9DB3C63362}" srcOrd="0" destOrd="0" parTransId="{08FC8243-6C20-4C5B-8970-50624BEADB4F}" sibTransId="{807AAE1F-73BD-4D8F-B8D6-95A2FBC37E40}"/>
    <dgm:cxn modelId="{8E39D0EC-7B9E-4EDA-AEE2-288B39A20224}" type="presOf" srcId="{7A2CA6EE-B47B-41DA-A26E-145B786BF52E}" destId="{331190FC-2D88-413B-BB00-2A917AA52292}" srcOrd="0" destOrd="0" presId="urn:microsoft.com/office/officeart/2005/8/layout/hList6"/>
    <dgm:cxn modelId="{9E639B72-406A-4399-A620-7C17B344504E}" type="presOf" srcId="{F27ABF02-D811-4AF9-AC92-5C9DB3C63362}" destId="{27F724A5-B6C8-4F91-B24B-CA53CD09214A}" srcOrd="0" destOrd="1" presId="urn:microsoft.com/office/officeart/2005/8/layout/hList6"/>
    <dgm:cxn modelId="{AF9B4C20-E8B8-480C-8E4A-B8D25FBF9C7C}" type="presOf" srcId="{A1118900-4CD4-4E5C-942D-4E7C449FA7DC}" destId="{C3ABA2C4-DBF4-455A-9F99-0DC404FD692F}" srcOrd="0" destOrd="1" presId="urn:microsoft.com/office/officeart/2005/8/layout/hList6"/>
    <dgm:cxn modelId="{D1277D7F-5C01-417B-9B08-06784CF91B5A}" srcId="{7A2CA6EE-B47B-41DA-A26E-145B786BF52E}" destId="{F317C4C7-8DF4-4E48-9EB0-4073B89E361E}" srcOrd="2" destOrd="0" parTransId="{42DEDCB1-1AA7-4DEA-B460-3C4CF1106911}" sibTransId="{7ACD615D-B8FC-4D78-9B85-32A6B567EC58}"/>
    <dgm:cxn modelId="{91BFFC0E-1D93-4D76-A30D-08CEC6C801E7}" type="presOf" srcId="{2F7850C1-C52E-455A-B235-E8808F6762BD}" destId="{C3ABA2C4-DBF4-455A-9F99-0DC404FD692F}" srcOrd="0" destOrd="0" presId="urn:microsoft.com/office/officeart/2005/8/layout/hList6"/>
    <dgm:cxn modelId="{BC0BAC37-3BBF-40E3-A28B-EB65CC91C105}" srcId="{7A2CA6EE-B47B-41DA-A26E-145B786BF52E}" destId="{59F8F3F8-1AF8-4474-BAC4-A3D61F0E0C08}" srcOrd="1" destOrd="0" parTransId="{71F94112-3ADF-4578-8F95-249FBBC973AB}" sibTransId="{1372AE58-483A-42C6-92E9-BB2C3FD67F3C}"/>
    <dgm:cxn modelId="{C71C67CD-61F7-4604-96B3-52F684B9A632}" type="presOf" srcId="{3A87FC50-4DB7-4C8F-9B61-193E7C6D4D68}" destId="{7D3FBD8D-A0F5-450B-89B9-1D4FAB1BB996}" srcOrd="0" destOrd="1" presId="urn:microsoft.com/office/officeart/2005/8/layout/hList6"/>
    <dgm:cxn modelId="{4623CB54-B4EA-420E-AE5D-9F9BC317BB97}" type="presParOf" srcId="{331190FC-2D88-413B-BB00-2A917AA52292}" destId="{C3ABA2C4-DBF4-455A-9F99-0DC404FD692F}" srcOrd="0" destOrd="0" presId="urn:microsoft.com/office/officeart/2005/8/layout/hList6"/>
    <dgm:cxn modelId="{05C83F75-18FD-4DD8-A8D8-64F67AE6FE62}" type="presParOf" srcId="{331190FC-2D88-413B-BB00-2A917AA52292}" destId="{2EB12F9E-E8EF-43B2-8666-EC47D561ABDF}" srcOrd="1" destOrd="0" presId="urn:microsoft.com/office/officeart/2005/8/layout/hList6"/>
    <dgm:cxn modelId="{381F8F0C-3D2B-477F-B9CA-F7160B29BAAC}" type="presParOf" srcId="{331190FC-2D88-413B-BB00-2A917AA52292}" destId="{7D3FBD8D-A0F5-450B-89B9-1D4FAB1BB996}" srcOrd="2" destOrd="0" presId="urn:microsoft.com/office/officeart/2005/8/layout/hList6"/>
    <dgm:cxn modelId="{86A6C645-0C1E-4708-923D-606F50FA80A1}" type="presParOf" srcId="{331190FC-2D88-413B-BB00-2A917AA52292}" destId="{955ACFB9-387A-4C85-94D5-63AB584A7354}" srcOrd="3" destOrd="0" presId="urn:microsoft.com/office/officeart/2005/8/layout/hList6"/>
    <dgm:cxn modelId="{87F03D45-E116-4B07-B6D1-B9034345A560}" type="presParOf" srcId="{331190FC-2D88-413B-BB00-2A917AA52292}" destId="{27F724A5-B6C8-4F91-B24B-CA53CD09214A}" srcOrd="4" destOrd="0" presId="urn:microsoft.com/office/officeart/2005/8/layout/hList6"/>
  </dgm:cxnLst>
  <dgm:bg>
    <a:effectLst>
      <a:glow rad="1016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A2CA6EE-B47B-41DA-A26E-145B786BF52E}" type="doc">
      <dgm:prSet loTypeId="urn:microsoft.com/office/officeart/2005/8/layout/hList6" loCatId="list" qsTypeId="urn:microsoft.com/office/officeart/2005/8/quickstyle/3d6" qsCatId="3D" csTypeId="urn:microsoft.com/office/officeart/2005/8/colors/accent1_2#11" csCatId="accent1" phldr="1"/>
      <dgm:spPr>
        <a:scene3d>
          <a:camera prst="isometricOffAxis2Left" zoom="92000"/>
          <a:lightRig rig="threePt" dir="t">
            <a:rot lat="0" lon="0" rev="0"/>
          </a:lightRig>
        </a:scene3d>
      </dgm:spPr>
      <dgm:t>
        <a:bodyPr/>
        <a:lstStyle/>
        <a:p>
          <a:endParaRPr lang="ru-RU"/>
        </a:p>
      </dgm:t>
    </dgm:pt>
    <dgm:pt modelId="{2F7850C1-C52E-455A-B235-E8808F6762BD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Основные целевые показатели программы</a:t>
          </a:r>
          <a:endParaRPr lang="ru-RU" sz="1400" dirty="0">
            <a:solidFill>
              <a:schemeClr val="tx1"/>
            </a:solidFill>
          </a:endParaRPr>
        </a:p>
      </dgm:t>
    </dgm:pt>
    <dgm:pt modelId="{21843DDC-DC86-40FA-A294-E3F9457CC84F}" type="parTrans" cxnId="{CABB92DE-68FD-4D93-8BB1-7D7C21EA81F5}">
      <dgm:prSet/>
      <dgm:spPr/>
      <dgm:t>
        <a:bodyPr/>
        <a:lstStyle/>
        <a:p>
          <a:endParaRPr lang="ru-RU"/>
        </a:p>
      </dgm:t>
    </dgm:pt>
    <dgm:pt modelId="{75EAF12F-5997-436E-A6E7-9D1EA4D0F099}" type="sibTrans" cxnId="{CABB92DE-68FD-4D93-8BB1-7D7C21EA81F5}">
      <dgm:prSet/>
      <dgm:spPr/>
      <dgm:t>
        <a:bodyPr/>
        <a:lstStyle/>
        <a:p>
          <a:endParaRPr lang="ru-RU"/>
        </a:p>
      </dgm:t>
    </dgm:pt>
    <dgm:pt modelId="{A1118900-4CD4-4E5C-942D-4E7C449FA7DC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2018  год</a:t>
          </a:r>
          <a:endParaRPr lang="ru-RU" sz="1400" dirty="0">
            <a:solidFill>
              <a:schemeClr val="tx1"/>
            </a:solidFill>
          </a:endParaRPr>
        </a:p>
      </dgm:t>
    </dgm:pt>
    <dgm:pt modelId="{E785B8F1-E53B-4250-8062-98D0363E44A3}" type="parTrans" cxnId="{11B0F871-EDE4-40C1-AFC3-AACE864E8D59}">
      <dgm:prSet/>
      <dgm:spPr/>
      <dgm:t>
        <a:bodyPr/>
        <a:lstStyle/>
        <a:p>
          <a:endParaRPr lang="ru-RU"/>
        </a:p>
      </dgm:t>
    </dgm:pt>
    <dgm:pt modelId="{2B3F3A44-A4BD-4045-BCF6-4FFAE967BBE7}" type="sibTrans" cxnId="{11B0F871-EDE4-40C1-AFC3-AACE864E8D59}">
      <dgm:prSet/>
      <dgm:spPr/>
      <dgm:t>
        <a:bodyPr/>
        <a:lstStyle/>
        <a:p>
          <a:endParaRPr lang="ru-RU"/>
        </a:p>
      </dgm:t>
    </dgm:pt>
    <dgm:pt modelId="{59F8F3F8-1AF8-4474-BAC4-A3D61F0E0C0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Ввод в действие общеобразовательных организаций, 100 ученических мест</a:t>
          </a:r>
        </a:p>
      </dgm:t>
    </dgm:pt>
    <dgm:pt modelId="{71F94112-3ADF-4578-8F95-249FBBC973AB}" type="parTrans" cxnId="{BC0BAC37-3BBF-40E3-A28B-EB65CC91C105}">
      <dgm:prSet/>
      <dgm:spPr/>
      <dgm:t>
        <a:bodyPr/>
        <a:lstStyle/>
        <a:p>
          <a:endParaRPr lang="ru-RU"/>
        </a:p>
      </dgm:t>
    </dgm:pt>
    <dgm:pt modelId="{1372AE58-483A-42C6-92E9-BB2C3FD67F3C}" type="sibTrans" cxnId="{BC0BAC37-3BBF-40E3-A28B-EB65CC91C105}">
      <dgm:prSet/>
      <dgm:spPr/>
      <dgm:t>
        <a:bodyPr/>
        <a:lstStyle/>
        <a:p>
          <a:endParaRPr lang="ru-RU"/>
        </a:p>
      </dgm:t>
    </dgm:pt>
    <dgm:pt modelId="{331190FC-2D88-413B-BB00-2A917AA52292}" type="pres">
      <dgm:prSet presAssocID="{7A2CA6EE-B47B-41DA-A26E-145B786BF52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ABA2C4-DBF4-455A-9F99-0DC404FD692F}" type="pres">
      <dgm:prSet presAssocID="{2F7850C1-C52E-455A-B235-E8808F6762BD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12F9E-E8EF-43B2-8666-EC47D561ABDF}" type="pres">
      <dgm:prSet presAssocID="{75EAF12F-5997-436E-A6E7-9D1EA4D0F099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7D3FBD8D-A0F5-450B-89B9-1D4FAB1BB996}" type="pres">
      <dgm:prSet presAssocID="{59F8F3F8-1AF8-4474-BAC4-A3D61F0E0C08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BB92DE-68FD-4D93-8BB1-7D7C21EA81F5}" srcId="{7A2CA6EE-B47B-41DA-A26E-145B786BF52E}" destId="{2F7850C1-C52E-455A-B235-E8808F6762BD}" srcOrd="0" destOrd="0" parTransId="{21843DDC-DC86-40FA-A294-E3F9457CC84F}" sibTransId="{75EAF12F-5997-436E-A6E7-9D1EA4D0F099}"/>
    <dgm:cxn modelId="{11B0F871-EDE4-40C1-AFC3-AACE864E8D59}" srcId="{2F7850C1-C52E-455A-B235-E8808F6762BD}" destId="{A1118900-4CD4-4E5C-942D-4E7C449FA7DC}" srcOrd="0" destOrd="0" parTransId="{E785B8F1-E53B-4250-8062-98D0363E44A3}" sibTransId="{2B3F3A44-A4BD-4045-BCF6-4FFAE967BBE7}"/>
    <dgm:cxn modelId="{0E2C14B5-E52D-4E8D-BADC-67D11FD59289}" type="presOf" srcId="{A1118900-4CD4-4E5C-942D-4E7C449FA7DC}" destId="{C3ABA2C4-DBF4-455A-9F99-0DC404FD692F}" srcOrd="0" destOrd="1" presId="urn:microsoft.com/office/officeart/2005/8/layout/hList6"/>
    <dgm:cxn modelId="{BD6CAD99-9B9D-4FEC-A5DD-E09863E194CF}" type="presOf" srcId="{2F7850C1-C52E-455A-B235-E8808F6762BD}" destId="{C3ABA2C4-DBF4-455A-9F99-0DC404FD692F}" srcOrd="0" destOrd="0" presId="urn:microsoft.com/office/officeart/2005/8/layout/hList6"/>
    <dgm:cxn modelId="{8DD8E9FE-2801-45D0-BB0F-1FC48765766C}" type="presOf" srcId="{59F8F3F8-1AF8-4474-BAC4-A3D61F0E0C08}" destId="{7D3FBD8D-A0F5-450B-89B9-1D4FAB1BB996}" srcOrd="0" destOrd="0" presId="urn:microsoft.com/office/officeart/2005/8/layout/hList6"/>
    <dgm:cxn modelId="{F0821715-ADD1-4475-8FE0-A86C6D77BEAC}" type="presOf" srcId="{7A2CA6EE-B47B-41DA-A26E-145B786BF52E}" destId="{331190FC-2D88-413B-BB00-2A917AA52292}" srcOrd="0" destOrd="0" presId="urn:microsoft.com/office/officeart/2005/8/layout/hList6"/>
    <dgm:cxn modelId="{BC0BAC37-3BBF-40E3-A28B-EB65CC91C105}" srcId="{7A2CA6EE-B47B-41DA-A26E-145B786BF52E}" destId="{59F8F3F8-1AF8-4474-BAC4-A3D61F0E0C08}" srcOrd="1" destOrd="0" parTransId="{71F94112-3ADF-4578-8F95-249FBBC973AB}" sibTransId="{1372AE58-483A-42C6-92E9-BB2C3FD67F3C}"/>
    <dgm:cxn modelId="{87E01C15-9E38-446F-AB3C-524FE1AA511E}" type="presParOf" srcId="{331190FC-2D88-413B-BB00-2A917AA52292}" destId="{C3ABA2C4-DBF4-455A-9F99-0DC404FD692F}" srcOrd="0" destOrd="0" presId="urn:microsoft.com/office/officeart/2005/8/layout/hList6"/>
    <dgm:cxn modelId="{7FA21382-BD05-4766-B54D-D373DCCE21CA}" type="presParOf" srcId="{331190FC-2D88-413B-BB00-2A917AA52292}" destId="{2EB12F9E-E8EF-43B2-8666-EC47D561ABDF}" srcOrd="1" destOrd="0" presId="urn:microsoft.com/office/officeart/2005/8/layout/hList6"/>
    <dgm:cxn modelId="{88A6DC58-417D-4D45-BE05-A3E6B773FD02}" type="presParOf" srcId="{331190FC-2D88-413B-BB00-2A917AA52292}" destId="{7D3FBD8D-A0F5-450B-89B9-1D4FAB1BB996}" srcOrd="2" destOrd="0" presId="urn:microsoft.com/office/officeart/2005/8/layout/hList6"/>
  </dgm:cxnLst>
  <dgm:bg>
    <a:effectLst>
      <a:glow rad="1016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A2CA6EE-B47B-41DA-A26E-145B786BF52E}" type="doc">
      <dgm:prSet loTypeId="urn:microsoft.com/office/officeart/2005/8/layout/hList6" loCatId="list" qsTypeId="urn:microsoft.com/office/officeart/2005/8/quickstyle/3d6" qsCatId="3D" csTypeId="urn:microsoft.com/office/officeart/2005/8/colors/accent1_2#12" csCatId="accent1" phldr="1"/>
      <dgm:spPr>
        <a:scene3d>
          <a:camera prst="isometricOffAxis2Left" zoom="92000"/>
          <a:lightRig rig="threePt" dir="t">
            <a:rot lat="0" lon="0" rev="0"/>
          </a:lightRig>
        </a:scene3d>
      </dgm:spPr>
      <dgm:t>
        <a:bodyPr/>
        <a:lstStyle/>
        <a:p>
          <a:endParaRPr lang="ru-RU"/>
        </a:p>
      </dgm:t>
    </dgm:pt>
    <dgm:pt modelId="{2F7850C1-C52E-455A-B235-E8808F6762BD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Основные целевые показатели программы</a:t>
          </a:r>
          <a:endParaRPr lang="ru-RU" sz="1400" dirty="0">
            <a:solidFill>
              <a:schemeClr val="tx1"/>
            </a:solidFill>
          </a:endParaRPr>
        </a:p>
      </dgm:t>
    </dgm:pt>
    <dgm:pt modelId="{21843DDC-DC86-40FA-A294-E3F9457CC84F}" type="parTrans" cxnId="{CABB92DE-68FD-4D93-8BB1-7D7C21EA81F5}">
      <dgm:prSet/>
      <dgm:spPr/>
      <dgm:t>
        <a:bodyPr/>
        <a:lstStyle/>
        <a:p>
          <a:endParaRPr lang="ru-RU"/>
        </a:p>
      </dgm:t>
    </dgm:pt>
    <dgm:pt modelId="{75EAF12F-5997-436E-A6E7-9D1EA4D0F099}" type="sibTrans" cxnId="{CABB92DE-68FD-4D93-8BB1-7D7C21EA81F5}">
      <dgm:prSet/>
      <dgm:spPr/>
      <dgm:t>
        <a:bodyPr/>
        <a:lstStyle/>
        <a:p>
          <a:endParaRPr lang="ru-RU"/>
        </a:p>
      </dgm:t>
    </dgm:pt>
    <dgm:pt modelId="{A1118900-4CD4-4E5C-942D-4E7C449FA7DC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2018  -2020 г.г.</a:t>
          </a:r>
          <a:endParaRPr lang="ru-RU" sz="1400" dirty="0">
            <a:solidFill>
              <a:schemeClr val="tx1"/>
            </a:solidFill>
          </a:endParaRPr>
        </a:p>
      </dgm:t>
    </dgm:pt>
    <dgm:pt modelId="{E785B8F1-E53B-4250-8062-98D0363E44A3}" type="parTrans" cxnId="{11B0F871-EDE4-40C1-AFC3-AACE864E8D59}">
      <dgm:prSet/>
      <dgm:spPr/>
      <dgm:t>
        <a:bodyPr/>
        <a:lstStyle/>
        <a:p>
          <a:endParaRPr lang="ru-RU"/>
        </a:p>
      </dgm:t>
    </dgm:pt>
    <dgm:pt modelId="{2B3F3A44-A4BD-4045-BCF6-4FFAE967BBE7}" type="sibTrans" cxnId="{11B0F871-EDE4-40C1-AFC3-AACE864E8D59}">
      <dgm:prSet/>
      <dgm:spPr/>
      <dgm:t>
        <a:bodyPr/>
        <a:lstStyle/>
        <a:p>
          <a:endParaRPr lang="ru-RU"/>
        </a:p>
      </dgm:t>
    </dgm:pt>
    <dgm:pt modelId="{59F8F3F8-1AF8-4474-BAC4-A3D61F0E0C0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Доля исполненных полномочий Администрации без нарушений к общему объему количеству полномочий, %</a:t>
          </a:r>
        </a:p>
      </dgm:t>
    </dgm:pt>
    <dgm:pt modelId="{71F94112-3ADF-4578-8F95-249FBBC973AB}" type="parTrans" cxnId="{BC0BAC37-3BBF-40E3-A28B-EB65CC91C105}">
      <dgm:prSet/>
      <dgm:spPr/>
      <dgm:t>
        <a:bodyPr/>
        <a:lstStyle/>
        <a:p>
          <a:endParaRPr lang="ru-RU"/>
        </a:p>
      </dgm:t>
    </dgm:pt>
    <dgm:pt modelId="{1372AE58-483A-42C6-92E9-BB2C3FD67F3C}" type="sibTrans" cxnId="{BC0BAC37-3BBF-40E3-A28B-EB65CC91C105}">
      <dgm:prSet/>
      <dgm:spPr/>
      <dgm:t>
        <a:bodyPr/>
        <a:lstStyle/>
        <a:p>
          <a:endParaRPr lang="ru-RU"/>
        </a:p>
      </dgm:t>
    </dgm:pt>
    <dgm:pt modelId="{3A87FC50-4DB7-4C8F-9B61-193E7C6D4D6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100,0</a:t>
          </a:r>
          <a:endParaRPr lang="ru-RU" sz="1400" dirty="0">
            <a:solidFill>
              <a:schemeClr val="tx1"/>
            </a:solidFill>
          </a:endParaRPr>
        </a:p>
      </dgm:t>
    </dgm:pt>
    <dgm:pt modelId="{1A8DDCB9-C68A-40BA-A00E-A66B9D60B801}" type="parTrans" cxnId="{9983DD39-14DF-41B8-BD46-5FAD4D71DC5A}">
      <dgm:prSet/>
      <dgm:spPr/>
      <dgm:t>
        <a:bodyPr/>
        <a:lstStyle/>
        <a:p>
          <a:endParaRPr lang="ru-RU"/>
        </a:p>
      </dgm:t>
    </dgm:pt>
    <dgm:pt modelId="{7675721D-48C6-43CF-A6E2-8CE25C276FE7}" type="sibTrans" cxnId="{9983DD39-14DF-41B8-BD46-5FAD4D71DC5A}">
      <dgm:prSet/>
      <dgm:spPr/>
      <dgm:t>
        <a:bodyPr/>
        <a:lstStyle/>
        <a:p>
          <a:endParaRPr lang="ru-RU"/>
        </a:p>
      </dgm:t>
    </dgm:pt>
    <dgm:pt modelId="{F317C4C7-8DF4-4E48-9EB0-4073B89E361E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Доля исполненных переданных государственных полномочий, %</a:t>
          </a:r>
          <a:endParaRPr lang="ru-RU" sz="1400" dirty="0">
            <a:solidFill>
              <a:schemeClr val="tx1"/>
            </a:solidFill>
          </a:endParaRPr>
        </a:p>
      </dgm:t>
    </dgm:pt>
    <dgm:pt modelId="{42DEDCB1-1AA7-4DEA-B460-3C4CF1106911}" type="parTrans" cxnId="{D1277D7F-5C01-417B-9B08-06784CF91B5A}">
      <dgm:prSet/>
      <dgm:spPr/>
      <dgm:t>
        <a:bodyPr/>
        <a:lstStyle/>
        <a:p>
          <a:endParaRPr lang="ru-RU"/>
        </a:p>
      </dgm:t>
    </dgm:pt>
    <dgm:pt modelId="{7ACD615D-B8FC-4D78-9B85-32A6B567EC58}" type="sibTrans" cxnId="{D1277D7F-5C01-417B-9B08-06784CF91B5A}">
      <dgm:prSet/>
      <dgm:spPr/>
      <dgm:t>
        <a:bodyPr/>
        <a:lstStyle/>
        <a:p>
          <a:endParaRPr lang="ru-RU"/>
        </a:p>
      </dgm:t>
    </dgm:pt>
    <dgm:pt modelId="{F27ABF02-D811-4AF9-AC92-5C9DB3C63362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100,0</a:t>
          </a:r>
          <a:endParaRPr lang="ru-RU" sz="1400" dirty="0">
            <a:solidFill>
              <a:schemeClr val="tx1"/>
            </a:solidFill>
          </a:endParaRPr>
        </a:p>
      </dgm:t>
    </dgm:pt>
    <dgm:pt modelId="{08FC8243-6C20-4C5B-8970-50624BEADB4F}" type="parTrans" cxnId="{0C2D33B7-4574-4B3F-A99E-013F871B54FC}">
      <dgm:prSet/>
      <dgm:spPr/>
      <dgm:t>
        <a:bodyPr/>
        <a:lstStyle/>
        <a:p>
          <a:endParaRPr lang="ru-RU"/>
        </a:p>
      </dgm:t>
    </dgm:pt>
    <dgm:pt modelId="{807AAE1F-73BD-4D8F-B8D6-95A2FBC37E40}" type="sibTrans" cxnId="{0C2D33B7-4574-4B3F-A99E-013F871B54FC}">
      <dgm:prSet/>
      <dgm:spPr/>
      <dgm:t>
        <a:bodyPr/>
        <a:lstStyle/>
        <a:p>
          <a:endParaRPr lang="ru-RU"/>
        </a:p>
      </dgm:t>
    </dgm:pt>
    <dgm:pt modelId="{331190FC-2D88-413B-BB00-2A917AA52292}" type="pres">
      <dgm:prSet presAssocID="{7A2CA6EE-B47B-41DA-A26E-145B786BF52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ABA2C4-DBF4-455A-9F99-0DC404FD692F}" type="pres">
      <dgm:prSet presAssocID="{2F7850C1-C52E-455A-B235-E8808F6762B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12F9E-E8EF-43B2-8666-EC47D561ABDF}" type="pres">
      <dgm:prSet presAssocID="{75EAF12F-5997-436E-A6E7-9D1EA4D0F099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7D3FBD8D-A0F5-450B-89B9-1D4FAB1BB996}" type="pres">
      <dgm:prSet presAssocID="{59F8F3F8-1AF8-4474-BAC4-A3D61F0E0C0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5ACFB9-387A-4C85-94D5-63AB584A7354}" type="pres">
      <dgm:prSet presAssocID="{1372AE58-483A-42C6-92E9-BB2C3FD67F3C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27F724A5-B6C8-4F91-B24B-CA53CD09214A}" type="pres">
      <dgm:prSet presAssocID="{F317C4C7-8DF4-4E48-9EB0-4073B89E361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BB92DE-68FD-4D93-8BB1-7D7C21EA81F5}" srcId="{7A2CA6EE-B47B-41DA-A26E-145B786BF52E}" destId="{2F7850C1-C52E-455A-B235-E8808F6762BD}" srcOrd="0" destOrd="0" parTransId="{21843DDC-DC86-40FA-A294-E3F9457CC84F}" sibTransId="{75EAF12F-5997-436E-A6E7-9D1EA4D0F099}"/>
    <dgm:cxn modelId="{11B0F871-EDE4-40C1-AFC3-AACE864E8D59}" srcId="{2F7850C1-C52E-455A-B235-E8808F6762BD}" destId="{A1118900-4CD4-4E5C-942D-4E7C449FA7DC}" srcOrd="0" destOrd="0" parTransId="{E785B8F1-E53B-4250-8062-98D0363E44A3}" sibTransId="{2B3F3A44-A4BD-4045-BCF6-4FFAE967BBE7}"/>
    <dgm:cxn modelId="{F645042A-CE9C-4970-A137-03F4807CFFDA}" type="presOf" srcId="{7A2CA6EE-B47B-41DA-A26E-145B786BF52E}" destId="{331190FC-2D88-413B-BB00-2A917AA52292}" srcOrd="0" destOrd="0" presId="urn:microsoft.com/office/officeart/2005/8/layout/hList6"/>
    <dgm:cxn modelId="{9983DD39-14DF-41B8-BD46-5FAD4D71DC5A}" srcId="{59F8F3F8-1AF8-4474-BAC4-A3D61F0E0C08}" destId="{3A87FC50-4DB7-4C8F-9B61-193E7C6D4D68}" srcOrd="0" destOrd="0" parTransId="{1A8DDCB9-C68A-40BA-A00E-A66B9D60B801}" sibTransId="{7675721D-48C6-43CF-A6E2-8CE25C276FE7}"/>
    <dgm:cxn modelId="{0C2D33B7-4574-4B3F-A99E-013F871B54FC}" srcId="{F317C4C7-8DF4-4E48-9EB0-4073B89E361E}" destId="{F27ABF02-D811-4AF9-AC92-5C9DB3C63362}" srcOrd="0" destOrd="0" parTransId="{08FC8243-6C20-4C5B-8970-50624BEADB4F}" sibTransId="{807AAE1F-73BD-4D8F-B8D6-95A2FBC37E40}"/>
    <dgm:cxn modelId="{D1277D7F-5C01-417B-9B08-06784CF91B5A}" srcId="{7A2CA6EE-B47B-41DA-A26E-145B786BF52E}" destId="{F317C4C7-8DF4-4E48-9EB0-4073B89E361E}" srcOrd="2" destOrd="0" parTransId="{42DEDCB1-1AA7-4DEA-B460-3C4CF1106911}" sibTransId="{7ACD615D-B8FC-4D78-9B85-32A6B567EC58}"/>
    <dgm:cxn modelId="{8BED9AAC-2C00-4095-B5ED-B25006C8637E}" type="presOf" srcId="{A1118900-4CD4-4E5C-942D-4E7C449FA7DC}" destId="{C3ABA2C4-DBF4-455A-9F99-0DC404FD692F}" srcOrd="0" destOrd="1" presId="urn:microsoft.com/office/officeart/2005/8/layout/hList6"/>
    <dgm:cxn modelId="{CDBC4113-54A0-4DD4-BFAD-05E2A77C875D}" type="presOf" srcId="{F27ABF02-D811-4AF9-AC92-5C9DB3C63362}" destId="{27F724A5-B6C8-4F91-B24B-CA53CD09214A}" srcOrd="0" destOrd="1" presId="urn:microsoft.com/office/officeart/2005/8/layout/hList6"/>
    <dgm:cxn modelId="{EBA61B21-D91A-4EC3-913A-C8515ADF3BFF}" type="presOf" srcId="{3A87FC50-4DB7-4C8F-9B61-193E7C6D4D68}" destId="{7D3FBD8D-A0F5-450B-89B9-1D4FAB1BB996}" srcOrd="0" destOrd="1" presId="urn:microsoft.com/office/officeart/2005/8/layout/hList6"/>
    <dgm:cxn modelId="{BC0BAC37-3BBF-40E3-A28B-EB65CC91C105}" srcId="{7A2CA6EE-B47B-41DA-A26E-145B786BF52E}" destId="{59F8F3F8-1AF8-4474-BAC4-A3D61F0E0C08}" srcOrd="1" destOrd="0" parTransId="{71F94112-3ADF-4578-8F95-249FBBC973AB}" sibTransId="{1372AE58-483A-42C6-92E9-BB2C3FD67F3C}"/>
    <dgm:cxn modelId="{41112981-AB81-4E6A-8654-438CEA300F60}" type="presOf" srcId="{59F8F3F8-1AF8-4474-BAC4-A3D61F0E0C08}" destId="{7D3FBD8D-A0F5-450B-89B9-1D4FAB1BB996}" srcOrd="0" destOrd="0" presId="urn:microsoft.com/office/officeart/2005/8/layout/hList6"/>
    <dgm:cxn modelId="{04B12A39-6896-43B6-B4C6-BE71BF1D54BC}" type="presOf" srcId="{F317C4C7-8DF4-4E48-9EB0-4073B89E361E}" destId="{27F724A5-B6C8-4F91-B24B-CA53CD09214A}" srcOrd="0" destOrd="0" presId="urn:microsoft.com/office/officeart/2005/8/layout/hList6"/>
    <dgm:cxn modelId="{307659E2-2E93-4324-BDC7-480878A3743B}" type="presOf" srcId="{2F7850C1-C52E-455A-B235-E8808F6762BD}" destId="{C3ABA2C4-DBF4-455A-9F99-0DC404FD692F}" srcOrd="0" destOrd="0" presId="urn:microsoft.com/office/officeart/2005/8/layout/hList6"/>
    <dgm:cxn modelId="{3803860A-FBA2-41CD-B1F5-93838922756E}" type="presParOf" srcId="{331190FC-2D88-413B-BB00-2A917AA52292}" destId="{C3ABA2C4-DBF4-455A-9F99-0DC404FD692F}" srcOrd="0" destOrd="0" presId="urn:microsoft.com/office/officeart/2005/8/layout/hList6"/>
    <dgm:cxn modelId="{CAE39458-DC8F-488E-B22C-A8591F5D057D}" type="presParOf" srcId="{331190FC-2D88-413B-BB00-2A917AA52292}" destId="{2EB12F9E-E8EF-43B2-8666-EC47D561ABDF}" srcOrd="1" destOrd="0" presId="urn:microsoft.com/office/officeart/2005/8/layout/hList6"/>
    <dgm:cxn modelId="{E76E590C-92D5-4668-81E3-1E3DD9B9437F}" type="presParOf" srcId="{331190FC-2D88-413B-BB00-2A917AA52292}" destId="{7D3FBD8D-A0F5-450B-89B9-1D4FAB1BB996}" srcOrd="2" destOrd="0" presId="urn:microsoft.com/office/officeart/2005/8/layout/hList6"/>
    <dgm:cxn modelId="{01F3F72E-A32C-43E1-A930-F68F4DC8565D}" type="presParOf" srcId="{331190FC-2D88-413B-BB00-2A917AA52292}" destId="{955ACFB9-387A-4C85-94D5-63AB584A7354}" srcOrd="3" destOrd="0" presId="urn:microsoft.com/office/officeart/2005/8/layout/hList6"/>
    <dgm:cxn modelId="{673D36F9-3284-477E-8070-2FD56F829401}" type="presParOf" srcId="{331190FC-2D88-413B-BB00-2A917AA52292}" destId="{27F724A5-B6C8-4F91-B24B-CA53CD09214A}" srcOrd="4" destOrd="0" presId="urn:microsoft.com/office/officeart/2005/8/layout/hList6"/>
  </dgm:cxnLst>
  <dgm:bg>
    <a:effectLst>
      <a:glow rad="1016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A2CA6EE-B47B-41DA-A26E-145B786BF52E}" type="doc">
      <dgm:prSet loTypeId="urn:microsoft.com/office/officeart/2005/8/layout/hList6" loCatId="list" qsTypeId="urn:microsoft.com/office/officeart/2005/8/quickstyle/3d6" qsCatId="3D" csTypeId="urn:microsoft.com/office/officeart/2005/8/colors/accent1_2#13" csCatId="accent1" phldr="1"/>
      <dgm:spPr>
        <a:scene3d>
          <a:camera prst="isometricOffAxis2Left" zoom="92000"/>
          <a:lightRig rig="threePt" dir="t">
            <a:rot lat="0" lon="0" rev="0"/>
          </a:lightRig>
        </a:scene3d>
      </dgm:spPr>
      <dgm:t>
        <a:bodyPr/>
        <a:lstStyle/>
        <a:p>
          <a:endParaRPr lang="ru-RU"/>
        </a:p>
      </dgm:t>
    </dgm:pt>
    <dgm:pt modelId="{2F7850C1-C52E-455A-B235-E8808F6762BD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Основные целевые показатели программы</a:t>
          </a:r>
          <a:endParaRPr lang="ru-RU" sz="2000" dirty="0">
            <a:solidFill>
              <a:schemeClr val="tx1"/>
            </a:solidFill>
          </a:endParaRPr>
        </a:p>
      </dgm:t>
    </dgm:pt>
    <dgm:pt modelId="{21843DDC-DC86-40FA-A294-E3F9457CC84F}" type="parTrans" cxnId="{CABB92DE-68FD-4D93-8BB1-7D7C21EA81F5}">
      <dgm:prSet/>
      <dgm:spPr/>
      <dgm:t>
        <a:bodyPr/>
        <a:lstStyle/>
        <a:p>
          <a:endParaRPr lang="ru-RU"/>
        </a:p>
      </dgm:t>
    </dgm:pt>
    <dgm:pt modelId="{75EAF12F-5997-436E-A6E7-9D1EA4D0F099}" type="sibTrans" cxnId="{CABB92DE-68FD-4D93-8BB1-7D7C21EA81F5}">
      <dgm:prSet/>
      <dgm:spPr/>
      <dgm:t>
        <a:bodyPr/>
        <a:lstStyle/>
        <a:p>
          <a:endParaRPr lang="ru-RU"/>
        </a:p>
      </dgm:t>
    </dgm:pt>
    <dgm:pt modelId="{A1118900-4CD4-4E5C-942D-4E7C449FA7DC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2018 год</a:t>
          </a:r>
          <a:endParaRPr lang="ru-RU" sz="2000" dirty="0">
            <a:solidFill>
              <a:schemeClr val="tx1"/>
            </a:solidFill>
          </a:endParaRPr>
        </a:p>
      </dgm:t>
    </dgm:pt>
    <dgm:pt modelId="{E785B8F1-E53B-4250-8062-98D0363E44A3}" type="parTrans" cxnId="{11B0F871-EDE4-40C1-AFC3-AACE864E8D59}">
      <dgm:prSet/>
      <dgm:spPr/>
      <dgm:t>
        <a:bodyPr/>
        <a:lstStyle/>
        <a:p>
          <a:endParaRPr lang="ru-RU"/>
        </a:p>
      </dgm:t>
    </dgm:pt>
    <dgm:pt modelId="{2B3F3A44-A4BD-4045-BCF6-4FFAE967BBE7}" type="sibTrans" cxnId="{11B0F871-EDE4-40C1-AFC3-AACE864E8D59}">
      <dgm:prSet/>
      <dgm:spPr/>
      <dgm:t>
        <a:bodyPr/>
        <a:lstStyle/>
        <a:p>
          <a:endParaRPr lang="ru-RU"/>
        </a:p>
      </dgm:t>
    </dgm:pt>
    <dgm:pt modelId="{59F8F3F8-1AF8-4474-BAC4-A3D61F0E0C0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Удельный вес рабочих мест, на которых проведена специальная оценка рабочих мест по условиям труда от общего количества рабочих мест, подлежащих специальной оценке, %</a:t>
          </a:r>
        </a:p>
        <a:p>
          <a:r>
            <a:rPr lang="ru-RU" sz="1800" dirty="0" smtClean="0">
              <a:solidFill>
                <a:schemeClr val="tx1"/>
              </a:solidFill>
            </a:rPr>
            <a:t>25</a:t>
          </a:r>
        </a:p>
      </dgm:t>
    </dgm:pt>
    <dgm:pt modelId="{71F94112-3ADF-4578-8F95-249FBBC973AB}" type="parTrans" cxnId="{BC0BAC37-3BBF-40E3-A28B-EB65CC91C105}">
      <dgm:prSet/>
      <dgm:spPr/>
      <dgm:t>
        <a:bodyPr/>
        <a:lstStyle/>
        <a:p>
          <a:endParaRPr lang="ru-RU"/>
        </a:p>
      </dgm:t>
    </dgm:pt>
    <dgm:pt modelId="{1372AE58-483A-42C6-92E9-BB2C3FD67F3C}" type="sibTrans" cxnId="{BC0BAC37-3BBF-40E3-A28B-EB65CC91C105}">
      <dgm:prSet/>
      <dgm:spPr/>
      <dgm:t>
        <a:bodyPr/>
        <a:lstStyle/>
        <a:p>
          <a:endParaRPr lang="ru-RU"/>
        </a:p>
      </dgm:t>
    </dgm:pt>
    <dgm:pt modelId="{331190FC-2D88-413B-BB00-2A917AA52292}" type="pres">
      <dgm:prSet presAssocID="{7A2CA6EE-B47B-41DA-A26E-145B786BF52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ABA2C4-DBF4-455A-9F99-0DC404FD692F}" type="pres">
      <dgm:prSet presAssocID="{2F7850C1-C52E-455A-B235-E8808F6762BD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12F9E-E8EF-43B2-8666-EC47D561ABDF}" type="pres">
      <dgm:prSet presAssocID="{75EAF12F-5997-436E-A6E7-9D1EA4D0F099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7D3FBD8D-A0F5-450B-89B9-1D4FAB1BB996}" type="pres">
      <dgm:prSet presAssocID="{59F8F3F8-1AF8-4474-BAC4-A3D61F0E0C08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BB92DE-68FD-4D93-8BB1-7D7C21EA81F5}" srcId="{7A2CA6EE-B47B-41DA-A26E-145B786BF52E}" destId="{2F7850C1-C52E-455A-B235-E8808F6762BD}" srcOrd="0" destOrd="0" parTransId="{21843DDC-DC86-40FA-A294-E3F9457CC84F}" sibTransId="{75EAF12F-5997-436E-A6E7-9D1EA4D0F099}"/>
    <dgm:cxn modelId="{672EE05A-1135-416F-AE3D-6A92DC069A9F}" type="presOf" srcId="{7A2CA6EE-B47B-41DA-A26E-145B786BF52E}" destId="{331190FC-2D88-413B-BB00-2A917AA52292}" srcOrd="0" destOrd="0" presId="urn:microsoft.com/office/officeart/2005/8/layout/hList6"/>
    <dgm:cxn modelId="{11B0F871-EDE4-40C1-AFC3-AACE864E8D59}" srcId="{2F7850C1-C52E-455A-B235-E8808F6762BD}" destId="{A1118900-4CD4-4E5C-942D-4E7C449FA7DC}" srcOrd="0" destOrd="0" parTransId="{E785B8F1-E53B-4250-8062-98D0363E44A3}" sibTransId="{2B3F3A44-A4BD-4045-BCF6-4FFAE967BBE7}"/>
    <dgm:cxn modelId="{52F31898-D4DA-430A-9142-6204A14A3F9F}" type="presOf" srcId="{A1118900-4CD4-4E5C-942D-4E7C449FA7DC}" destId="{C3ABA2C4-DBF4-455A-9F99-0DC404FD692F}" srcOrd="0" destOrd="1" presId="urn:microsoft.com/office/officeart/2005/8/layout/hList6"/>
    <dgm:cxn modelId="{5523F38E-A26E-4CD9-8246-79E16BBD8BB8}" type="presOf" srcId="{2F7850C1-C52E-455A-B235-E8808F6762BD}" destId="{C3ABA2C4-DBF4-455A-9F99-0DC404FD692F}" srcOrd="0" destOrd="0" presId="urn:microsoft.com/office/officeart/2005/8/layout/hList6"/>
    <dgm:cxn modelId="{368F3632-AA9E-4447-B1CA-F87B06E850B2}" type="presOf" srcId="{59F8F3F8-1AF8-4474-BAC4-A3D61F0E0C08}" destId="{7D3FBD8D-A0F5-450B-89B9-1D4FAB1BB996}" srcOrd="0" destOrd="0" presId="urn:microsoft.com/office/officeart/2005/8/layout/hList6"/>
    <dgm:cxn modelId="{BC0BAC37-3BBF-40E3-A28B-EB65CC91C105}" srcId="{7A2CA6EE-B47B-41DA-A26E-145B786BF52E}" destId="{59F8F3F8-1AF8-4474-BAC4-A3D61F0E0C08}" srcOrd="1" destOrd="0" parTransId="{71F94112-3ADF-4578-8F95-249FBBC973AB}" sibTransId="{1372AE58-483A-42C6-92E9-BB2C3FD67F3C}"/>
    <dgm:cxn modelId="{9A5C3271-536E-4301-B178-04F71CEE1FA1}" type="presParOf" srcId="{331190FC-2D88-413B-BB00-2A917AA52292}" destId="{C3ABA2C4-DBF4-455A-9F99-0DC404FD692F}" srcOrd="0" destOrd="0" presId="urn:microsoft.com/office/officeart/2005/8/layout/hList6"/>
    <dgm:cxn modelId="{A1E8A515-CA89-4008-A4DF-F6E50BD886F1}" type="presParOf" srcId="{331190FC-2D88-413B-BB00-2A917AA52292}" destId="{2EB12F9E-E8EF-43B2-8666-EC47D561ABDF}" srcOrd="1" destOrd="0" presId="urn:microsoft.com/office/officeart/2005/8/layout/hList6"/>
    <dgm:cxn modelId="{6B52DFCB-09C3-4497-B7A6-E1F2E7C06120}" type="presParOf" srcId="{331190FC-2D88-413B-BB00-2A917AA52292}" destId="{7D3FBD8D-A0F5-450B-89B9-1D4FAB1BB996}" srcOrd="2" destOrd="0" presId="urn:microsoft.com/office/officeart/2005/8/layout/hList6"/>
  </dgm:cxnLst>
  <dgm:bg>
    <a:effectLst>
      <a:glow rad="1016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A2CA6EE-B47B-41DA-A26E-145B786BF52E}" type="doc">
      <dgm:prSet loTypeId="urn:microsoft.com/office/officeart/2005/8/layout/hList6" loCatId="list" qsTypeId="urn:microsoft.com/office/officeart/2005/8/quickstyle/3d6" qsCatId="3D" csTypeId="urn:microsoft.com/office/officeart/2005/8/colors/accent1_2#14" csCatId="accent1" phldr="1"/>
      <dgm:spPr>
        <a:scene3d>
          <a:camera prst="isometricOffAxis2Left" zoom="92000"/>
          <a:lightRig rig="threePt" dir="t">
            <a:rot lat="0" lon="0" rev="0"/>
          </a:lightRig>
        </a:scene3d>
      </dgm:spPr>
      <dgm:t>
        <a:bodyPr/>
        <a:lstStyle/>
        <a:p>
          <a:endParaRPr lang="ru-RU"/>
        </a:p>
      </dgm:t>
    </dgm:pt>
    <dgm:pt modelId="{2F7850C1-C52E-455A-B235-E8808F6762BD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Основные целевые показатели программы</a:t>
          </a:r>
          <a:endParaRPr lang="ru-RU" sz="2000" dirty="0">
            <a:solidFill>
              <a:schemeClr val="tx1"/>
            </a:solidFill>
          </a:endParaRPr>
        </a:p>
      </dgm:t>
    </dgm:pt>
    <dgm:pt modelId="{21843DDC-DC86-40FA-A294-E3F9457CC84F}" type="parTrans" cxnId="{CABB92DE-68FD-4D93-8BB1-7D7C21EA81F5}">
      <dgm:prSet/>
      <dgm:spPr/>
      <dgm:t>
        <a:bodyPr/>
        <a:lstStyle/>
        <a:p>
          <a:endParaRPr lang="ru-RU"/>
        </a:p>
      </dgm:t>
    </dgm:pt>
    <dgm:pt modelId="{75EAF12F-5997-436E-A6E7-9D1EA4D0F099}" type="sibTrans" cxnId="{CABB92DE-68FD-4D93-8BB1-7D7C21EA81F5}">
      <dgm:prSet/>
      <dgm:spPr/>
      <dgm:t>
        <a:bodyPr/>
        <a:lstStyle/>
        <a:p>
          <a:endParaRPr lang="ru-RU"/>
        </a:p>
      </dgm:t>
    </dgm:pt>
    <dgm:pt modelId="{A1118900-4CD4-4E5C-942D-4E7C449FA7DC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2018 год</a:t>
          </a:r>
          <a:endParaRPr lang="ru-RU" sz="2000" dirty="0">
            <a:solidFill>
              <a:schemeClr val="tx1"/>
            </a:solidFill>
          </a:endParaRPr>
        </a:p>
      </dgm:t>
    </dgm:pt>
    <dgm:pt modelId="{E785B8F1-E53B-4250-8062-98D0363E44A3}" type="parTrans" cxnId="{11B0F871-EDE4-40C1-AFC3-AACE864E8D59}">
      <dgm:prSet/>
      <dgm:spPr/>
      <dgm:t>
        <a:bodyPr/>
        <a:lstStyle/>
        <a:p>
          <a:endParaRPr lang="ru-RU"/>
        </a:p>
      </dgm:t>
    </dgm:pt>
    <dgm:pt modelId="{2B3F3A44-A4BD-4045-BCF6-4FFAE967BBE7}" type="sibTrans" cxnId="{11B0F871-EDE4-40C1-AFC3-AACE864E8D59}">
      <dgm:prSet/>
      <dgm:spPr/>
      <dgm:t>
        <a:bodyPr/>
        <a:lstStyle/>
        <a:p>
          <a:endParaRPr lang="ru-RU"/>
        </a:p>
      </dgm:t>
    </dgm:pt>
    <dgm:pt modelId="{59F8F3F8-1AF8-4474-BAC4-A3D61F0E0C0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Количество субъектов малого и среднего предпринимательства в расчете на 10 тыс. чел населения, </a:t>
          </a:r>
          <a:r>
            <a:rPr lang="ru-RU" sz="1800" dirty="0" err="1" smtClean="0">
              <a:solidFill>
                <a:schemeClr val="tx1"/>
              </a:solidFill>
            </a:rPr>
            <a:t>ед</a:t>
          </a:r>
          <a:endParaRPr lang="ru-RU" sz="1800" dirty="0" smtClean="0">
            <a:solidFill>
              <a:schemeClr val="tx1"/>
            </a:solidFill>
          </a:endParaRPr>
        </a:p>
      </dgm:t>
    </dgm:pt>
    <dgm:pt modelId="{71F94112-3ADF-4578-8F95-249FBBC973AB}" type="parTrans" cxnId="{BC0BAC37-3BBF-40E3-A28B-EB65CC91C105}">
      <dgm:prSet/>
      <dgm:spPr/>
      <dgm:t>
        <a:bodyPr/>
        <a:lstStyle/>
        <a:p>
          <a:endParaRPr lang="ru-RU"/>
        </a:p>
      </dgm:t>
    </dgm:pt>
    <dgm:pt modelId="{1372AE58-483A-42C6-92E9-BB2C3FD67F3C}" type="sibTrans" cxnId="{BC0BAC37-3BBF-40E3-A28B-EB65CC91C105}">
      <dgm:prSet/>
      <dgm:spPr/>
      <dgm:t>
        <a:bodyPr/>
        <a:lstStyle/>
        <a:p>
          <a:endParaRPr lang="ru-RU"/>
        </a:p>
      </dgm:t>
    </dgm:pt>
    <dgm:pt modelId="{3A87FC50-4DB7-4C8F-9B61-193E7C6D4D6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246</a:t>
          </a:r>
          <a:endParaRPr lang="ru-RU" sz="1800" dirty="0">
            <a:solidFill>
              <a:schemeClr val="tx1"/>
            </a:solidFill>
          </a:endParaRPr>
        </a:p>
      </dgm:t>
    </dgm:pt>
    <dgm:pt modelId="{1A8DDCB9-C68A-40BA-A00E-A66B9D60B801}" type="parTrans" cxnId="{9983DD39-14DF-41B8-BD46-5FAD4D71DC5A}">
      <dgm:prSet/>
      <dgm:spPr/>
      <dgm:t>
        <a:bodyPr/>
        <a:lstStyle/>
        <a:p>
          <a:endParaRPr lang="ru-RU"/>
        </a:p>
      </dgm:t>
    </dgm:pt>
    <dgm:pt modelId="{7675721D-48C6-43CF-A6E2-8CE25C276FE7}" type="sibTrans" cxnId="{9983DD39-14DF-41B8-BD46-5FAD4D71DC5A}">
      <dgm:prSet/>
      <dgm:spPr/>
      <dgm:t>
        <a:bodyPr/>
        <a:lstStyle/>
        <a:p>
          <a:endParaRPr lang="ru-RU"/>
        </a:p>
      </dgm:t>
    </dgm:pt>
    <dgm:pt modelId="{331190FC-2D88-413B-BB00-2A917AA52292}" type="pres">
      <dgm:prSet presAssocID="{7A2CA6EE-B47B-41DA-A26E-145B786BF52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ABA2C4-DBF4-455A-9F99-0DC404FD692F}" type="pres">
      <dgm:prSet presAssocID="{2F7850C1-C52E-455A-B235-E8808F6762BD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12F9E-E8EF-43B2-8666-EC47D561ABDF}" type="pres">
      <dgm:prSet presAssocID="{75EAF12F-5997-436E-A6E7-9D1EA4D0F099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7D3FBD8D-A0F5-450B-89B9-1D4FAB1BB996}" type="pres">
      <dgm:prSet presAssocID="{59F8F3F8-1AF8-4474-BAC4-A3D61F0E0C08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BB92DE-68FD-4D93-8BB1-7D7C21EA81F5}" srcId="{7A2CA6EE-B47B-41DA-A26E-145B786BF52E}" destId="{2F7850C1-C52E-455A-B235-E8808F6762BD}" srcOrd="0" destOrd="0" parTransId="{21843DDC-DC86-40FA-A294-E3F9457CC84F}" sibTransId="{75EAF12F-5997-436E-A6E7-9D1EA4D0F099}"/>
    <dgm:cxn modelId="{11B0F871-EDE4-40C1-AFC3-AACE864E8D59}" srcId="{2F7850C1-C52E-455A-B235-E8808F6762BD}" destId="{A1118900-4CD4-4E5C-942D-4E7C449FA7DC}" srcOrd="0" destOrd="0" parTransId="{E785B8F1-E53B-4250-8062-98D0363E44A3}" sibTransId="{2B3F3A44-A4BD-4045-BCF6-4FFAE967BBE7}"/>
    <dgm:cxn modelId="{9983DD39-14DF-41B8-BD46-5FAD4D71DC5A}" srcId="{59F8F3F8-1AF8-4474-BAC4-A3D61F0E0C08}" destId="{3A87FC50-4DB7-4C8F-9B61-193E7C6D4D68}" srcOrd="0" destOrd="0" parTransId="{1A8DDCB9-C68A-40BA-A00E-A66B9D60B801}" sibTransId="{7675721D-48C6-43CF-A6E2-8CE25C276FE7}"/>
    <dgm:cxn modelId="{325AFD92-A2E3-4ADD-82ED-C4BAB70B1E7D}" type="presOf" srcId="{3A87FC50-4DB7-4C8F-9B61-193E7C6D4D68}" destId="{7D3FBD8D-A0F5-450B-89B9-1D4FAB1BB996}" srcOrd="0" destOrd="1" presId="urn:microsoft.com/office/officeart/2005/8/layout/hList6"/>
    <dgm:cxn modelId="{0B89106E-52BD-4AD9-BEE3-90750399C98D}" type="presOf" srcId="{59F8F3F8-1AF8-4474-BAC4-A3D61F0E0C08}" destId="{7D3FBD8D-A0F5-450B-89B9-1D4FAB1BB996}" srcOrd="0" destOrd="0" presId="urn:microsoft.com/office/officeart/2005/8/layout/hList6"/>
    <dgm:cxn modelId="{BC0BAC37-3BBF-40E3-A28B-EB65CC91C105}" srcId="{7A2CA6EE-B47B-41DA-A26E-145B786BF52E}" destId="{59F8F3F8-1AF8-4474-BAC4-A3D61F0E0C08}" srcOrd="1" destOrd="0" parTransId="{71F94112-3ADF-4578-8F95-249FBBC973AB}" sibTransId="{1372AE58-483A-42C6-92E9-BB2C3FD67F3C}"/>
    <dgm:cxn modelId="{AB9BD037-71D4-47C2-AB25-C42C6C361C5F}" type="presOf" srcId="{7A2CA6EE-B47B-41DA-A26E-145B786BF52E}" destId="{331190FC-2D88-413B-BB00-2A917AA52292}" srcOrd="0" destOrd="0" presId="urn:microsoft.com/office/officeart/2005/8/layout/hList6"/>
    <dgm:cxn modelId="{A3237651-9119-4ED9-AE46-299FE80A7189}" type="presOf" srcId="{2F7850C1-C52E-455A-B235-E8808F6762BD}" destId="{C3ABA2C4-DBF4-455A-9F99-0DC404FD692F}" srcOrd="0" destOrd="0" presId="urn:microsoft.com/office/officeart/2005/8/layout/hList6"/>
    <dgm:cxn modelId="{ADE847B4-A88C-422D-90A0-8686723F5C73}" type="presOf" srcId="{A1118900-4CD4-4E5C-942D-4E7C449FA7DC}" destId="{C3ABA2C4-DBF4-455A-9F99-0DC404FD692F}" srcOrd="0" destOrd="1" presId="urn:microsoft.com/office/officeart/2005/8/layout/hList6"/>
    <dgm:cxn modelId="{1E3EC767-4EDA-4516-9858-5688558CC15C}" type="presParOf" srcId="{331190FC-2D88-413B-BB00-2A917AA52292}" destId="{C3ABA2C4-DBF4-455A-9F99-0DC404FD692F}" srcOrd="0" destOrd="0" presId="urn:microsoft.com/office/officeart/2005/8/layout/hList6"/>
    <dgm:cxn modelId="{5B59A488-9446-46E8-AF1F-72CB6082312C}" type="presParOf" srcId="{331190FC-2D88-413B-BB00-2A917AA52292}" destId="{2EB12F9E-E8EF-43B2-8666-EC47D561ABDF}" srcOrd="1" destOrd="0" presId="urn:microsoft.com/office/officeart/2005/8/layout/hList6"/>
    <dgm:cxn modelId="{96031B06-F55F-4CEC-9B17-03A4F64482DB}" type="presParOf" srcId="{331190FC-2D88-413B-BB00-2A917AA52292}" destId="{7D3FBD8D-A0F5-450B-89B9-1D4FAB1BB996}" srcOrd="2" destOrd="0" presId="urn:microsoft.com/office/officeart/2005/8/layout/hList6"/>
  </dgm:cxnLst>
  <dgm:bg>
    <a:effectLst>
      <a:glow rad="1016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C3E056E-CFD2-40A2-93F1-CF012163AFE6}" type="doc">
      <dgm:prSet loTypeId="urn:microsoft.com/office/officeart/2005/8/layout/vList4" loCatId="list" qsTypeId="urn:microsoft.com/office/officeart/2005/8/quickstyle/3d3" qsCatId="3D" csTypeId="urn:microsoft.com/office/officeart/2005/8/colors/accent1_2#15" csCatId="accent1" phldr="1"/>
      <dgm:spPr/>
      <dgm:t>
        <a:bodyPr/>
        <a:lstStyle/>
        <a:p>
          <a:endParaRPr lang="ru-RU"/>
        </a:p>
      </dgm:t>
    </dgm:pt>
    <dgm:pt modelId="{F583F3BB-EC96-414E-A3EB-26CFD7132385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8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Обеспечение деятельности контрольно-счетной комиссии (КСК)</a:t>
          </a:r>
          <a:endParaRPr lang="ru-RU" sz="18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01BC6A43-76F0-4A9E-B66E-B983ADDE3233}" type="parTrans" cxnId="{91F81411-BBE2-425A-A116-D5E651A5CB14}">
      <dgm:prSet/>
      <dgm:spPr/>
      <dgm:t>
        <a:bodyPr/>
        <a:lstStyle/>
        <a:p>
          <a:endParaRPr lang="ru-RU"/>
        </a:p>
      </dgm:t>
    </dgm:pt>
    <dgm:pt modelId="{1A0EEC15-6AB6-4A2F-82EC-4B6320EAFD7E}" type="sibTrans" cxnId="{91F81411-BBE2-425A-A116-D5E651A5CB14}">
      <dgm:prSet/>
      <dgm:spPr/>
      <dgm:t>
        <a:bodyPr/>
        <a:lstStyle/>
        <a:p>
          <a:endParaRPr lang="ru-RU"/>
        </a:p>
      </dgm:t>
    </dgm:pt>
    <dgm:pt modelId="{A27D0BE3-7E9E-4F02-8D93-08966BEF7D98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8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Председатель КСК – 824,0</a:t>
          </a:r>
          <a:endParaRPr lang="ru-RU" sz="18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CA8BE15-8D75-4794-8E94-192E169407FC}" type="parTrans" cxnId="{1E8E0166-E9A1-4F51-97D4-6C4252C2AFF8}">
      <dgm:prSet/>
      <dgm:spPr/>
      <dgm:t>
        <a:bodyPr/>
        <a:lstStyle/>
        <a:p>
          <a:endParaRPr lang="ru-RU"/>
        </a:p>
      </dgm:t>
    </dgm:pt>
    <dgm:pt modelId="{B9E126F8-7D78-4ED4-A0BB-86094CD8D85E}" type="sibTrans" cxnId="{1E8E0166-E9A1-4F51-97D4-6C4252C2AFF8}">
      <dgm:prSet/>
      <dgm:spPr/>
      <dgm:t>
        <a:bodyPr/>
        <a:lstStyle/>
        <a:p>
          <a:endParaRPr lang="ru-RU"/>
        </a:p>
      </dgm:t>
    </dgm:pt>
    <dgm:pt modelId="{E3FF1550-AE90-4D61-AB64-042F71EF630F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8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Аудитор КСК- 820,7</a:t>
          </a:r>
          <a:endParaRPr lang="ru-RU" sz="18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55B26A5-D069-4F93-B97C-93E2FF8BB016}" type="parTrans" cxnId="{C06EBBF5-FFCA-471C-9977-635FD87894C1}">
      <dgm:prSet/>
      <dgm:spPr/>
      <dgm:t>
        <a:bodyPr/>
        <a:lstStyle/>
        <a:p>
          <a:endParaRPr lang="ru-RU"/>
        </a:p>
      </dgm:t>
    </dgm:pt>
    <dgm:pt modelId="{4A91032D-8C0B-4264-B76F-1B51CF66356D}" type="sibTrans" cxnId="{C06EBBF5-FFCA-471C-9977-635FD87894C1}">
      <dgm:prSet/>
      <dgm:spPr/>
      <dgm:t>
        <a:bodyPr/>
        <a:lstStyle/>
        <a:p>
          <a:endParaRPr lang="ru-RU"/>
        </a:p>
      </dgm:t>
    </dgm:pt>
    <dgm:pt modelId="{DAD8865B-3A65-4CD5-A974-63F990EDA5F9}">
      <dgm:prSet custT="1"/>
      <dgm:spPr>
        <a:solidFill>
          <a:schemeClr val="accent1">
            <a:lumMod val="75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1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Осуществление реализации государственных полномочий</a:t>
          </a:r>
          <a:endParaRPr lang="ru-RU" sz="11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801DAEB-8077-4E4D-A3EA-C014B9DC7819}" type="parTrans" cxnId="{45B6924D-0050-4300-9999-9434E8BAEB6A}">
      <dgm:prSet/>
      <dgm:spPr/>
      <dgm:t>
        <a:bodyPr/>
        <a:lstStyle/>
        <a:p>
          <a:endParaRPr lang="ru-RU"/>
        </a:p>
      </dgm:t>
    </dgm:pt>
    <dgm:pt modelId="{A9A74FFA-FAFB-4932-B6A5-F0BD7CAE4761}" type="sibTrans" cxnId="{45B6924D-0050-4300-9999-9434E8BAEB6A}">
      <dgm:prSet/>
      <dgm:spPr/>
      <dgm:t>
        <a:bodyPr/>
        <a:lstStyle/>
        <a:p>
          <a:endParaRPr lang="ru-RU"/>
        </a:p>
      </dgm:t>
    </dgm:pt>
    <dgm:pt modelId="{AC604268-A1B9-4590-A05E-396AD0EC2C2C}">
      <dgm:prSet phldrT="[Текст]" custT="1"/>
      <dgm:spPr>
        <a:solidFill>
          <a:schemeClr val="accent1">
            <a:lumMod val="75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1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Осуществление областных государственных полномочий по определению персонального состава и обеспечению деятельности административных комиссий- 680,9</a:t>
          </a:r>
          <a:endParaRPr lang="ru-RU" sz="11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0BADA54-6018-457E-A254-D64BFDBC6497}" type="parTrans" cxnId="{9004FF27-0369-4518-B600-B568100130D6}">
      <dgm:prSet/>
      <dgm:spPr/>
      <dgm:t>
        <a:bodyPr/>
        <a:lstStyle/>
        <a:p>
          <a:endParaRPr lang="ru-RU"/>
        </a:p>
      </dgm:t>
    </dgm:pt>
    <dgm:pt modelId="{CC461451-D23A-489A-B745-BBC7C3E33EF7}" type="sibTrans" cxnId="{9004FF27-0369-4518-B600-B568100130D6}">
      <dgm:prSet/>
      <dgm:spPr/>
      <dgm:t>
        <a:bodyPr/>
        <a:lstStyle/>
        <a:p>
          <a:endParaRPr lang="ru-RU"/>
        </a:p>
      </dgm:t>
    </dgm:pt>
    <dgm:pt modelId="{E1B1D9AA-EB5A-4779-975A-22585C1CA4F7}">
      <dgm:prSet phldrT="[Текст]" custT="1"/>
      <dgm:spPr>
        <a:solidFill>
          <a:schemeClr val="accent1">
            <a:lumMod val="75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1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Осуществление областного государственного полномочия по определению перечня должностных лиц органов местного самоуправления, уполномоченных составлять протоколы об административных правонарушениях, предусмотренных отдельными законами Иркутской области -0,7</a:t>
          </a:r>
          <a:endParaRPr lang="ru-RU" sz="11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FEE01666-6022-440A-873F-85D17F80FA7E}" type="parTrans" cxnId="{F9D21A82-CEEC-4A07-BD68-8A855B17ECBA}">
      <dgm:prSet/>
      <dgm:spPr/>
      <dgm:t>
        <a:bodyPr/>
        <a:lstStyle/>
        <a:p>
          <a:endParaRPr lang="ru-RU"/>
        </a:p>
      </dgm:t>
    </dgm:pt>
    <dgm:pt modelId="{5CEB11EF-7CF5-4A74-8AF0-563F334D660F}" type="sibTrans" cxnId="{F9D21A82-CEEC-4A07-BD68-8A855B17ECBA}">
      <dgm:prSet/>
      <dgm:spPr/>
      <dgm:t>
        <a:bodyPr/>
        <a:lstStyle/>
        <a:p>
          <a:endParaRPr lang="ru-RU"/>
        </a:p>
      </dgm:t>
    </dgm:pt>
    <dgm:pt modelId="{E2F27B52-BCCE-4BA8-AD8B-DD50324D401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8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Обеспечение деятельности Думы МО «Жигаловский район» - 4,0</a:t>
          </a:r>
          <a:endParaRPr lang="ru-RU" sz="18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51BF58CD-06CA-42DA-9448-3CE8B1E78AD2}" type="parTrans" cxnId="{72E21189-0D01-44C7-82DA-E3D7FF23A91D}">
      <dgm:prSet/>
      <dgm:spPr/>
      <dgm:t>
        <a:bodyPr/>
        <a:lstStyle/>
        <a:p>
          <a:endParaRPr lang="ru-RU"/>
        </a:p>
      </dgm:t>
    </dgm:pt>
    <dgm:pt modelId="{A04EDDB7-9C43-4C60-8505-BF723C0A2C1A}" type="sibTrans" cxnId="{72E21189-0D01-44C7-82DA-E3D7FF23A91D}">
      <dgm:prSet/>
      <dgm:spPr/>
      <dgm:t>
        <a:bodyPr/>
        <a:lstStyle/>
        <a:p>
          <a:endParaRPr lang="ru-RU"/>
        </a:p>
      </dgm:t>
    </dgm:pt>
    <dgm:pt modelId="{F136F111-AFAD-42DF-B78F-6299C1701B83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8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Резервный фонд – 100,0</a:t>
          </a:r>
          <a:endParaRPr lang="ru-RU" sz="18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803F5CB3-748C-48AE-BA6F-FEAD726D926F}" type="parTrans" cxnId="{86C7E876-72EA-4D4F-A971-375BDCE8D667}">
      <dgm:prSet/>
      <dgm:spPr/>
    </dgm:pt>
    <dgm:pt modelId="{F25A5251-E1F9-4AFB-8109-B5CB6A2F00D4}" type="sibTrans" cxnId="{86C7E876-72EA-4D4F-A971-375BDCE8D667}">
      <dgm:prSet/>
      <dgm:spPr/>
    </dgm:pt>
    <dgm:pt modelId="{D2FC47CA-5F6D-40A9-B3A8-14B6B82B4D75}" type="pres">
      <dgm:prSet presAssocID="{8C3E056E-CFD2-40A2-93F1-CF012163AFE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3154D2-16AA-4338-8310-7C76715574CE}" type="pres">
      <dgm:prSet presAssocID="{F583F3BB-EC96-414E-A3EB-26CFD7132385}" presName="comp" presStyleCnt="0"/>
      <dgm:spPr/>
    </dgm:pt>
    <dgm:pt modelId="{CC35CEB4-B096-4FFE-8ABB-57638245F5C6}" type="pres">
      <dgm:prSet presAssocID="{F583F3BB-EC96-414E-A3EB-26CFD7132385}" presName="box" presStyleLbl="node1" presStyleIdx="0" presStyleCnt="4" custLinFactNeighborX="1224"/>
      <dgm:spPr/>
      <dgm:t>
        <a:bodyPr/>
        <a:lstStyle/>
        <a:p>
          <a:endParaRPr lang="ru-RU"/>
        </a:p>
      </dgm:t>
    </dgm:pt>
    <dgm:pt modelId="{0F731324-7E4C-41E1-A350-8940EDD74322}" type="pres">
      <dgm:prSet presAssocID="{F583F3BB-EC96-414E-A3EB-26CFD7132385}" presName="img" presStyleLbl="fgImgPlace1" presStyleIdx="0" presStyleCnt="4" custScaleX="59879" custScaleY="1250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941EEEB-857D-4F44-A734-F47E6D53FAB0}" type="pres">
      <dgm:prSet presAssocID="{F583F3BB-EC96-414E-A3EB-26CFD7132385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37A64B-645C-4443-A5F7-9FAC7AD39627}" type="pres">
      <dgm:prSet presAssocID="{1A0EEC15-6AB6-4A2F-82EC-4B6320EAFD7E}" presName="spacer" presStyleCnt="0"/>
      <dgm:spPr/>
    </dgm:pt>
    <dgm:pt modelId="{A5478C49-DF59-4234-982A-84E4CE541B89}" type="pres">
      <dgm:prSet presAssocID="{E2F27B52-BCCE-4BA8-AD8B-DD50324D4012}" presName="comp" presStyleCnt="0"/>
      <dgm:spPr/>
    </dgm:pt>
    <dgm:pt modelId="{45E29FB6-7073-446A-8579-C3DD702AF50D}" type="pres">
      <dgm:prSet presAssocID="{E2F27B52-BCCE-4BA8-AD8B-DD50324D4012}" presName="box" presStyleLbl="node1" presStyleIdx="1" presStyleCnt="4"/>
      <dgm:spPr/>
      <dgm:t>
        <a:bodyPr/>
        <a:lstStyle/>
        <a:p>
          <a:endParaRPr lang="ru-RU"/>
        </a:p>
      </dgm:t>
    </dgm:pt>
    <dgm:pt modelId="{C58BC7A6-1E70-4EF5-84DB-6BFB8C66495C}" type="pres">
      <dgm:prSet presAssocID="{E2F27B52-BCCE-4BA8-AD8B-DD50324D4012}" presName="img" presStyleLbl="fgImgPlace1" presStyleIdx="1" presStyleCnt="4" custScaleX="65679" custScaleY="12419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0C5431B-91EC-4534-8F56-35FBAE1E285F}" type="pres">
      <dgm:prSet presAssocID="{E2F27B52-BCCE-4BA8-AD8B-DD50324D4012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3B7668-08C6-42EF-B8B5-4CAF742913DB}" type="pres">
      <dgm:prSet presAssocID="{A04EDDB7-9C43-4C60-8505-BF723C0A2C1A}" presName="spacer" presStyleCnt="0"/>
      <dgm:spPr/>
    </dgm:pt>
    <dgm:pt modelId="{EA9CC3C3-5A78-400A-B206-BB4633300062}" type="pres">
      <dgm:prSet presAssocID="{F136F111-AFAD-42DF-B78F-6299C1701B83}" presName="comp" presStyleCnt="0"/>
      <dgm:spPr/>
    </dgm:pt>
    <dgm:pt modelId="{906D639A-D4F5-46BB-B4ED-751824DF0BD3}" type="pres">
      <dgm:prSet presAssocID="{F136F111-AFAD-42DF-B78F-6299C1701B83}" presName="box" presStyleLbl="node1" presStyleIdx="2" presStyleCnt="4"/>
      <dgm:spPr/>
      <dgm:t>
        <a:bodyPr/>
        <a:lstStyle/>
        <a:p>
          <a:endParaRPr lang="ru-RU"/>
        </a:p>
      </dgm:t>
    </dgm:pt>
    <dgm:pt modelId="{BED8A456-9B29-4FCD-B28F-723F84EE8359}" type="pres">
      <dgm:prSet presAssocID="{F136F111-AFAD-42DF-B78F-6299C1701B83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A7494A9-251E-42FB-8217-94DDF00EF22B}" type="pres">
      <dgm:prSet presAssocID="{F136F111-AFAD-42DF-B78F-6299C1701B83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BCE77A-230B-40FA-93E4-4C70C59058E6}" type="pres">
      <dgm:prSet presAssocID="{F25A5251-E1F9-4AFB-8109-B5CB6A2F00D4}" presName="spacer" presStyleCnt="0"/>
      <dgm:spPr/>
    </dgm:pt>
    <dgm:pt modelId="{17BA5A09-B435-4FE8-8095-404F7D24EA92}" type="pres">
      <dgm:prSet presAssocID="{DAD8865B-3A65-4CD5-A974-63F990EDA5F9}" presName="comp" presStyleCnt="0"/>
      <dgm:spPr/>
    </dgm:pt>
    <dgm:pt modelId="{269301AB-04C0-4B3A-9C2A-FC03C16AEAD9}" type="pres">
      <dgm:prSet presAssocID="{DAD8865B-3A65-4CD5-A974-63F990EDA5F9}" presName="box" presStyleLbl="node1" presStyleIdx="3" presStyleCnt="4"/>
      <dgm:spPr/>
      <dgm:t>
        <a:bodyPr/>
        <a:lstStyle/>
        <a:p>
          <a:endParaRPr lang="ru-RU"/>
        </a:p>
      </dgm:t>
    </dgm:pt>
    <dgm:pt modelId="{2E75688F-65C5-43B3-9F40-71BFE026F21E}" type="pres">
      <dgm:prSet presAssocID="{DAD8865B-3A65-4CD5-A974-63F990EDA5F9}" presName="img" presStyleLbl="fgImgPlace1" presStyleIdx="3" presStyleCnt="4" custScaleY="12259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4BEED5B8-7791-4445-9DA3-FC266A525B49}" type="pres">
      <dgm:prSet presAssocID="{DAD8865B-3A65-4CD5-A974-63F990EDA5F9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A7FB55-6D7F-476E-B228-2DA031CDFA8E}" type="presOf" srcId="{DAD8865B-3A65-4CD5-A974-63F990EDA5F9}" destId="{269301AB-04C0-4B3A-9C2A-FC03C16AEAD9}" srcOrd="0" destOrd="0" presId="urn:microsoft.com/office/officeart/2005/8/layout/vList4"/>
    <dgm:cxn modelId="{AB63FA4C-010B-4A6F-A3D7-4DA3D8932AF1}" type="presOf" srcId="{AC604268-A1B9-4590-A05E-396AD0EC2C2C}" destId="{269301AB-04C0-4B3A-9C2A-FC03C16AEAD9}" srcOrd="0" destOrd="1" presId="urn:microsoft.com/office/officeart/2005/8/layout/vList4"/>
    <dgm:cxn modelId="{5144A0E4-C921-4029-81FA-050720E8FF60}" type="presOf" srcId="{E1B1D9AA-EB5A-4779-975A-22585C1CA4F7}" destId="{4BEED5B8-7791-4445-9DA3-FC266A525B49}" srcOrd="1" destOrd="2" presId="urn:microsoft.com/office/officeart/2005/8/layout/vList4"/>
    <dgm:cxn modelId="{9004FF27-0369-4518-B600-B568100130D6}" srcId="{DAD8865B-3A65-4CD5-A974-63F990EDA5F9}" destId="{AC604268-A1B9-4590-A05E-396AD0EC2C2C}" srcOrd="0" destOrd="0" parTransId="{20BADA54-6018-457E-A254-D64BFDBC6497}" sibTransId="{CC461451-D23A-489A-B745-BBC7C3E33EF7}"/>
    <dgm:cxn modelId="{FDA1F73B-81A5-4155-8B25-1FC9A48EA924}" type="presOf" srcId="{F136F111-AFAD-42DF-B78F-6299C1701B83}" destId="{906D639A-D4F5-46BB-B4ED-751824DF0BD3}" srcOrd="0" destOrd="0" presId="urn:microsoft.com/office/officeart/2005/8/layout/vList4"/>
    <dgm:cxn modelId="{86C7E876-72EA-4D4F-A971-375BDCE8D667}" srcId="{8C3E056E-CFD2-40A2-93F1-CF012163AFE6}" destId="{F136F111-AFAD-42DF-B78F-6299C1701B83}" srcOrd="2" destOrd="0" parTransId="{803F5CB3-748C-48AE-BA6F-FEAD726D926F}" sibTransId="{F25A5251-E1F9-4AFB-8109-B5CB6A2F00D4}"/>
    <dgm:cxn modelId="{04BE59B7-CF42-4AD3-BD48-3B2659F46FE5}" type="presOf" srcId="{F583F3BB-EC96-414E-A3EB-26CFD7132385}" destId="{CC35CEB4-B096-4FFE-8ABB-57638245F5C6}" srcOrd="0" destOrd="0" presId="urn:microsoft.com/office/officeart/2005/8/layout/vList4"/>
    <dgm:cxn modelId="{57ABD6A2-035F-4D90-90FC-279C1D602D99}" type="presOf" srcId="{E2F27B52-BCCE-4BA8-AD8B-DD50324D4012}" destId="{40C5431B-91EC-4534-8F56-35FBAE1E285F}" srcOrd="1" destOrd="0" presId="urn:microsoft.com/office/officeart/2005/8/layout/vList4"/>
    <dgm:cxn modelId="{1B6B63B9-5A5D-4797-8666-7115C9509013}" type="presOf" srcId="{F583F3BB-EC96-414E-A3EB-26CFD7132385}" destId="{B941EEEB-857D-4F44-A734-F47E6D53FAB0}" srcOrd="1" destOrd="0" presId="urn:microsoft.com/office/officeart/2005/8/layout/vList4"/>
    <dgm:cxn modelId="{72E21189-0D01-44C7-82DA-E3D7FF23A91D}" srcId="{8C3E056E-CFD2-40A2-93F1-CF012163AFE6}" destId="{E2F27B52-BCCE-4BA8-AD8B-DD50324D4012}" srcOrd="1" destOrd="0" parTransId="{51BF58CD-06CA-42DA-9448-3CE8B1E78AD2}" sibTransId="{A04EDDB7-9C43-4C60-8505-BF723C0A2C1A}"/>
    <dgm:cxn modelId="{41EAA78D-08A6-4C23-8895-A24EBF3A56F3}" type="presOf" srcId="{8C3E056E-CFD2-40A2-93F1-CF012163AFE6}" destId="{D2FC47CA-5F6D-40A9-B3A8-14B6B82B4D75}" srcOrd="0" destOrd="0" presId="urn:microsoft.com/office/officeart/2005/8/layout/vList4"/>
    <dgm:cxn modelId="{45B6924D-0050-4300-9999-9434E8BAEB6A}" srcId="{8C3E056E-CFD2-40A2-93F1-CF012163AFE6}" destId="{DAD8865B-3A65-4CD5-A974-63F990EDA5F9}" srcOrd="3" destOrd="0" parTransId="{C801DAEB-8077-4E4D-A3EA-C014B9DC7819}" sibTransId="{A9A74FFA-FAFB-4932-B6A5-F0BD7CAE4761}"/>
    <dgm:cxn modelId="{0665D0F8-AA48-4ECA-B2CA-32BE5BACF0D0}" type="presOf" srcId="{E3FF1550-AE90-4D61-AB64-042F71EF630F}" destId="{CC35CEB4-B096-4FFE-8ABB-57638245F5C6}" srcOrd="0" destOrd="2" presId="urn:microsoft.com/office/officeart/2005/8/layout/vList4"/>
    <dgm:cxn modelId="{9F64EF33-7C32-4D8F-8C17-2682D0A7971D}" type="presOf" srcId="{A27D0BE3-7E9E-4F02-8D93-08966BEF7D98}" destId="{CC35CEB4-B096-4FFE-8ABB-57638245F5C6}" srcOrd="0" destOrd="1" presId="urn:microsoft.com/office/officeart/2005/8/layout/vList4"/>
    <dgm:cxn modelId="{9BAFBC38-693C-44AB-981C-F6919C9E9C1D}" type="presOf" srcId="{DAD8865B-3A65-4CD5-A974-63F990EDA5F9}" destId="{4BEED5B8-7791-4445-9DA3-FC266A525B49}" srcOrd="1" destOrd="0" presId="urn:microsoft.com/office/officeart/2005/8/layout/vList4"/>
    <dgm:cxn modelId="{C7C5CD65-3D94-4D5C-BC44-9D1FCE22A264}" type="presOf" srcId="{E3FF1550-AE90-4D61-AB64-042F71EF630F}" destId="{B941EEEB-857D-4F44-A734-F47E6D53FAB0}" srcOrd="1" destOrd="2" presId="urn:microsoft.com/office/officeart/2005/8/layout/vList4"/>
    <dgm:cxn modelId="{8466F827-D814-4BC1-A253-CBDC2C5AD7CF}" type="presOf" srcId="{AC604268-A1B9-4590-A05E-396AD0EC2C2C}" destId="{4BEED5B8-7791-4445-9DA3-FC266A525B49}" srcOrd="1" destOrd="1" presId="urn:microsoft.com/office/officeart/2005/8/layout/vList4"/>
    <dgm:cxn modelId="{91F81411-BBE2-425A-A116-D5E651A5CB14}" srcId="{8C3E056E-CFD2-40A2-93F1-CF012163AFE6}" destId="{F583F3BB-EC96-414E-A3EB-26CFD7132385}" srcOrd="0" destOrd="0" parTransId="{01BC6A43-76F0-4A9E-B66E-B983ADDE3233}" sibTransId="{1A0EEC15-6AB6-4A2F-82EC-4B6320EAFD7E}"/>
    <dgm:cxn modelId="{1E8E0166-E9A1-4F51-97D4-6C4252C2AFF8}" srcId="{F583F3BB-EC96-414E-A3EB-26CFD7132385}" destId="{A27D0BE3-7E9E-4F02-8D93-08966BEF7D98}" srcOrd="0" destOrd="0" parTransId="{ECA8BE15-8D75-4794-8E94-192E169407FC}" sibTransId="{B9E126F8-7D78-4ED4-A0BB-86094CD8D85E}"/>
    <dgm:cxn modelId="{C06EBBF5-FFCA-471C-9977-635FD87894C1}" srcId="{F583F3BB-EC96-414E-A3EB-26CFD7132385}" destId="{E3FF1550-AE90-4D61-AB64-042F71EF630F}" srcOrd="1" destOrd="0" parTransId="{255B26A5-D069-4F93-B97C-93E2FF8BB016}" sibTransId="{4A91032D-8C0B-4264-B76F-1B51CF66356D}"/>
    <dgm:cxn modelId="{B0E9AB2F-6E5D-42B7-92A0-23DAF1FFDF08}" type="presOf" srcId="{F136F111-AFAD-42DF-B78F-6299C1701B83}" destId="{DA7494A9-251E-42FB-8217-94DDF00EF22B}" srcOrd="1" destOrd="0" presId="urn:microsoft.com/office/officeart/2005/8/layout/vList4"/>
    <dgm:cxn modelId="{F9D21A82-CEEC-4A07-BD68-8A855B17ECBA}" srcId="{DAD8865B-3A65-4CD5-A974-63F990EDA5F9}" destId="{E1B1D9AA-EB5A-4779-975A-22585C1CA4F7}" srcOrd="1" destOrd="0" parTransId="{FEE01666-6022-440A-873F-85D17F80FA7E}" sibTransId="{5CEB11EF-7CF5-4A74-8AF0-563F334D660F}"/>
    <dgm:cxn modelId="{7911959F-55EA-4241-8107-C5225813A00F}" type="presOf" srcId="{A27D0BE3-7E9E-4F02-8D93-08966BEF7D98}" destId="{B941EEEB-857D-4F44-A734-F47E6D53FAB0}" srcOrd="1" destOrd="1" presId="urn:microsoft.com/office/officeart/2005/8/layout/vList4"/>
    <dgm:cxn modelId="{FAF46E62-E917-476C-BE2F-75B95696C643}" type="presOf" srcId="{E2F27B52-BCCE-4BA8-AD8B-DD50324D4012}" destId="{45E29FB6-7073-446A-8579-C3DD702AF50D}" srcOrd="0" destOrd="0" presId="urn:microsoft.com/office/officeart/2005/8/layout/vList4"/>
    <dgm:cxn modelId="{C2FB06E5-154C-410D-AFEE-5DE3C3453F9F}" type="presOf" srcId="{E1B1D9AA-EB5A-4779-975A-22585C1CA4F7}" destId="{269301AB-04C0-4B3A-9C2A-FC03C16AEAD9}" srcOrd="0" destOrd="2" presId="urn:microsoft.com/office/officeart/2005/8/layout/vList4"/>
    <dgm:cxn modelId="{1BD71A1F-8E8B-4BBA-B349-915D3E600E46}" type="presParOf" srcId="{D2FC47CA-5F6D-40A9-B3A8-14B6B82B4D75}" destId="{AA3154D2-16AA-4338-8310-7C76715574CE}" srcOrd="0" destOrd="0" presId="urn:microsoft.com/office/officeart/2005/8/layout/vList4"/>
    <dgm:cxn modelId="{09A9BB59-4E5B-446E-9ED9-081FDD7CD8C3}" type="presParOf" srcId="{AA3154D2-16AA-4338-8310-7C76715574CE}" destId="{CC35CEB4-B096-4FFE-8ABB-57638245F5C6}" srcOrd="0" destOrd="0" presId="urn:microsoft.com/office/officeart/2005/8/layout/vList4"/>
    <dgm:cxn modelId="{220183A9-5C72-468C-9585-865A0C66B22D}" type="presParOf" srcId="{AA3154D2-16AA-4338-8310-7C76715574CE}" destId="{0F731324-7E4C-41E1-A350-8940EDD74322}" srcOrd="1" destOrd="0" presId="urn:microsoft.com/office/officeart/2005/8/layout/vList4"/>
    <dgm:cxn modelId="{CB2E8252-45D9-4C04-A167-F332604BECCB}" type="presParOf" srcId="{AA3154D2-16AA-4338-8310-7C76715574CE}" destId="{B941EEEB-857D-4F44-A734-F47E6D53FAB0}" srcOrd="2" destOrd="0" presId="urn:microsoft.com/office/officeart/2005/8/layout/vList4"/>
    <dgm:cxn modelId="{DE0D6D01-B708-47E9-9CBA-F87F137F672D}" type="presParOf" srcId="{D2FC47CA-5F6D-40A9-B3A8-14B6B82B4D75}" destId="{0C37A64B-645C-4443-A5F7-9FAC7AD39627}" srcOrd="1" destOrd="0" presId="urn:microsoft.com/office/officeart/2005/8/layout/vList4"/>
    <dgm:cxn modelId="{3E2BD25E-7D24-41C9-8A0C-0499A8C1114E}" type="presParOf" srcId="{D2FC47CA-5F6D-40A9-B3A8-14B6B82B4D75}" destId="{A5478C49-DF59-4234-982A-84E4CE541B89}" srcOrd="2" destOrd="0" presId="urn:microsoft.com/office/officeart/2005/8/layout/vList4"/>
    <dgm:cxn modelId="{7410BA66-4A02-4899-A668-E6A057315979}" type="presParOf" srcId="{A5478C49-DF59-4234-982A-84E4CE541B89}" destId="{45E29FB6-7073-446A-8579-C3DD702AF50D}" srcOrd="0" destOrd="0" presId="urn:microsoft.com/office/officeart/2005/8/layout/vList4"/>
    <dgm:cxn modelId="{324F15E3-FF6B-41AF-A7D1-8D94ADF4F570}" type="presParOf" srcId="{A5478C49-DF59-4234-982A-84E4CE541B89}" destId="{C58BC7A6-1E70-4EF5-84DB-6BFB8C66495C}" srcOrd="1" destOrd="0" presId="urn:microsoft.com/office/officeart/2005/8/layout/vList4"/>
    <dgm:cxn modelId="{CC2E8389-F96A-4D07-BC62-C8D0BBBCFD86}" type="presParOf" srcId="{A5478C49-DF59-4234-982A-84E4CE541B89}" destId="{40C5431B-91EC-4534-8F56-35FBAE1E285F}" srcOrd="2" destOrd="0" presId="urn:microsoft.com/office/officeart/2005/8/layout/vList4"/>
    <dgm:cxn modelId="{ACC40143-5B8D-4947-88B4-488B45E8A660}" type="presParOf" srcId="{D2FC47CA-5F6D-40A9-B3A8-14B6B82B4D75}" destId="{723B7668-08C6-42EF-B8B5-4CAF742913DB}" srcOrd="3" destOrd="0" presId="urn:microsoft.com/office/officeart/2005/8/layout/vList4"/>
    <dgm:cxn modelId="{1AB8D642-9381-4105-BE27-ADDE691B9D29}" type="presParOf" srcId="{D2FC47CA-5F6D-40A9-B3A8-14B6B82B4D75}" destId="{EA9CC3C3-5A78-400A-B206-BB4633300062}" srcOrd="4" destOrd="0" presId="urn:microsoft.com/office/officeart/2005/8/layout/vList4"/>
    <dgm:cxn modelId="{CCE6724B-4301-4744-8AC6-8B76B6A192C2}" type="presParOf" srcId="{EA9CC3C3-5A78-400A-B206-BB4633300062}" destId="{906D639A-D4F5-46BB-B4ED-751824DF0BD3}" srcOrd="0" destOrd="0" presId="urn:microsoft.com/office/officeart/2005/8/layout/vList4"/>
    <dgm:cxn modelId="{0A42DCB9-E4F5-4686-8F4E-B7420DF4C276}" type="presParOf" srcId="{EA9CC3C3-5A78-400A-B206-BB4633300062}" destId="{BED8A456-9B29-4FCD-B28F-723F84EE8359}" srcOrd="1" destOrd="0" presId="urn:microsoft.com/office/officeart/2005/8/layout/vList4"/>
    <dgm:cxn modelId="{2D183616-118F-4D26-9691-658544297DB4}" type="presParOf" srcId="{EA9CC3C3-5A78-400A-B206-BB4633300062}" destId="{DA7494A9-251E-42FB-8217-94DDF00EF22B}" srcOrd="2" destOrd="0" presId="urn:microsoft.com/office/officeart/2005/8/layout/vList4"/>
    <dgm:cxn modelId="{65AFB82F-2DA1-4ED4-8953-495CF378C505}" type="presParOf" srcId="{D2FC47CA-5F6D-40A9-B3A8-14B6B82B4D75}" destId="{9FBCE77A-230B-40FA-93E4-4C70C59058E6}" srcOrd="5" destOrd="0" presId="urn:microsoft.com/office/officeart/2005/8/layout/vList4"/>
    <dgm:cxn modelId="{4AE2C160-A5C2-473C-9B46-254E9BB825E4}" type="presParOf" srcId="{D2FC47CA-5F6D-40A9-B3A8-14B6B82B4D75}" destId="{17BA5A09-B435-4FE8-8095-404F7D24EA92}" srcOrd="6" destOrd="0" presId="urn:microsoft.com/office/officeart/2005/8/layout/vList4"/>
    <dgm:cxn modelId="{FA15997E-213C-496B-BB3A-6BDBA8EB9DE8}" type="presParOf" srcId="{17BA5A09-B435-4FE8-8095-404F7D24EA92}" destId="{269301AB-04C0-4B3A-9C2A-FC03C16AEAD9}" srcOrd="0" destOrd="0" presId="urn:microsoft.com/office/officeart/2005/8/layout/vList4"/>
    <dgm:cxn modelId="{EB5D33E9-C5FC-4B63-8137-C50FA475C67C}" type="presParOf" srcId="{17BA5A09-B435-4FE8-8095-404F7D24EA92}" destId="{2E75688F-65C5-43B3-9F40-71BFE026F21E}" srcOrd="1" destOrd="0" presId="urn:microsoft.com/office/officeart/2005/8/layout/vList4"/>
    <dgm:cxn modelId="{477060B5-7B50-4E90-95C2-7E2AE5B39C67}" type="presParOf" srcId="{17BA5A09-B435-4FE8-8095-404F7D24EA92}" destId="{4BEED5B8-7791-4445-9DA3-FC266A525B4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837EC63-03D9-46FB-816A-DE33B2DCC9E8}" type="doc">
      <dgm:prSet loTypeId="urn:microsoft.com/office/officeart/2005/8/layout/vList4" loCatId="list" qsTypeId="urn:microsoft.com/office/officeart/2005/8/quickstyle/simple1#3" qsCatId="simple" csTypeId="urn:microsoft.com/office/officeart/2005/8/colors/accent1_2#16" csCatId="accent1" phldr="1"/>
      <dgm:spPr/>
      <dgm:t>
        <a:bodyPr/>
        <a:lstStyle/>
        <a:p>
          <a:endParaRPr lang="ru-RU"/>
        </a:p>
      </dgm:t>
    </dgm:pt>
    <dgm:pt modelId="{5D8F2C97-6E4D-4412-8EC6-9596C39CDEA5}">
      <dgm:prSet phldrT="[Текст]"/>
      <dgm:spPr>
        <a:solidFill>
          <a:schemeClr val="accent1">
            <a:lumMod val="75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b="1" dirty="0" smtClean="0">
              <a:effectLst/>
              <a:latin typeface="Tahoma" pitchFamily="34" charset="0"/>
              <a:ea typeface="Tahoma" pitchFamily="34" charset="0"/>
              <a:cs typeface="Tahoma" pitchFamily="34" charset="0"/>
            </a:rPr>
            <a:t>БЮДЖЕТ – </a:t>
          </a:r>
        </a:p>
        <a:p>
          <a:r>
            <a:rPr lang="ru-RU" b="1" dirty="0" smtClean="0">
              <a:effectLst/>
              <a:latin typeface="Tahoma" pitchFamily="34" charset="0"/>
              <a:ea typeface="Tahoma" pitchFamily="34" charset="0"/>
              <a:cs typeface="Tahoma" pitchFamily="34" charset="0"/>
            </a:rPr>
            <a:t>СХЕМА ДОХОДОВ И РАСХОДОВ   МУНИЦИПАЛЬНОГО ОБРАЗОВАНИЯ</a:t>
          </a:r>
          <a:endParaRPr lang="ru-RU" b="1" dirty="0">
            <a:effectLst/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DB5ECB75-E42A-4C43-91C9-D55A9406476A}" type="parTrans" cxnId="{7789EE32-53B8-496F-9FA0-2FF45C85E189}">
      <dgm:prSet/>
      <dgm:spPr/>
      <dgm:t>
        <a:bodyPr/>
        <a:lstStyle/>
        <a:p>
          <a:endParaRPr lang="ru-RU"/>
        </a:p>
      </dgm:t>
    </dgm:pt>
    <dgm:pt modelId="{2685E705-E182-4602-A85D-89F0C3FF80DB}" type="sibTrans" cxnId="{7789EE32-53B8-496F-9FA0-2FF45C85E189}">
      <dgm:prSet/>
      <dgm:spPr/>
      <dgm:t>
        <a:bodyPr/>
        <a:lstStyle/>
        <a:p>
          <a:endParaRPr lang="ru-RU"/>
        </a:p>
      </dgm:t>
    </dgm:pt>
    <dgm:pt modelId="{C028C1D2-4561-49CE-8647-41FFAC418DBD}">
      <dgm:prSet phldrT="[Текст]"/>
      <dgm:spPr>
        <a:solidFill>
          <a:schemeClr val="accent1">
            <a:lumMod val="75000"/>
          </a:schemeClr>
        </a:solidFill>
        <a:ln>
          <a:noFill/>
        </a:ln>
      </dgm:spPr>
      <dgm:t>
        <a:bodyPr/>
        <a:lstStyle/>
        <a:p>
          <a:r>
            <a: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rPr>
            <a:t>ДОХОДЫ БЮДЖЕТА – </a:t>
          </a:r>
        </a:p>
        <a:p>
          <a:r>
            <a: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rPr>
            <a:t>безвозмездные и безвозвратные поступления денежных средств в бюджет</a:t>
          </a:r>
          <a:endParaRPr lang="ru-RU" dirty="0"/>
        </a:p>
      </dgm:t>
    </dgm:pt>
    <dgm:pt modelId="{6E834780-889A-436E-8B23-15446EC14056}" type="parTrans" cxnId="{770CF5A7-CFEE-4F3C-9C67-997E4FCB1EBE}">
      <dgm:prSet/>
      <dgm:spPr/>
      <dgm:t>
        <a:bodyPr/>
        <a:lstStyle/>
        <a:p>
          <a:endParaRPr lang="ru-RU"/>
        </a:p>
      </dgm:t>
    </dgm:pt>
    <dgm:pt modelId="{8CC9B84C-A977-45F8-9E1C-CD63434BD7CF}" type="sibTrans" cxnId="{770CF5A7-CFEE-4F3C-9C67-997E4FCB1EBE}">
      <dgm:prSet/>
      <dgm:spPr/>
      <dgm:t>
        <a:bodyPr/>
        <a:lstStyle/>
        <a:p>
          <a:endParaRPr lang="ru-RU"/>
        </a:p>
      </dgm:t>
    </dgm:pt>
    <dgm:pt modelId="{3B545A15-CF6C-4D5A-9B3E-1FE80761B910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b="1" i="0" dirty="0" smtClean="0">
              <a:latin typeface="Tahoma" pitchFamily="34" charset="0"/>
              <a:ea typeface="Tahoma" pitchFamily="34" charset="0"/>
              <a:cs typeface="Tahoma" pitchFamily="34" charset="0"/>
            </a:rPr>
            <a:t>РАСХОДЫ БЮДЖЕТА –</a:t>
          </a:r>
        </a:p>
        <a:p>
          <a:r>
            <a:rPr lang="ru-RU" b="1" i="0" dirty="0" smtClean="0">
              <a:latin typeface="Tahoma" pitchFamily="34" charset="0"/>
              <a:ea typeface="Tahoma" pitchFamily="34" charset="0"/>
              <a:cs typeface="Tahoma" pitchFamily="34" charset="0"/>
            </a:rPr>
            <a:t>денежные средства, направленные на финансовое обеспечение задач и функций местного самоуправления.</a:t>
          </a:r>
          <a:endParaRPr lang="ru-RU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BE0914DC-19E7-468A-A931-E7E6ED8A0E4D}" type="parTrans" cxnId="{B742A9BC-9674-42A0-8DC5-0E4A5B097E22}">
      <dgm:prSet/>
      <dgm:spPr/>
      <dgm:t>
        <a:bodyPr/>
        <a:lstStyle/>
        <a:p>
          <a:endParaRPr lang="ru-RU"/>
        </a:p>
      </dgm:t>
    </dgm:pt>
    <dgm:pt modelId="{EF2AC327-44F4-4AA0-9366-0F37FEE2254E}" type="sibTrans" cxnId="{B742A9BC-9674-42A0-8DC5-0E4A5B097E22}">
      <dgm:prSet/>
      <dgm:spPr/>
      <dgm:t>
        <a:bodyPr/>
        <a:lstStyle/>
        <a:p>
          <a:endParaRPr lang="ru-RU"/>
        </a:p>
      </dgm:t>
    </dgm:pt>
    <dgm:pt modelId="{5372F5B7-581E-456D-B163-7929DA1DBCAB}" type="pres">
      <dgm:prSet presAssocID="{B837EC63-03D9-46FB-816A-DE33B2DCC9E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8D168E-E0C5-482A-B5BC-1A97D6FACFC6}" type="pres">
      <dgm:prSet presAssocID="{5D8F2C97-6E4D-4412-8EC6-9596C39CDEA5}" presName="comp" presStyleCnt="0"/>
      <dgm:spPr/>
    </dgm:pt>
    <dgm:pt modelId="{43204FD9-E84C-42DE-BFAA-B1EE7545D0CE}" type="pres">
      <dgm:prSet presAssocID="{5D8F2C97-6E4D-4412-8EC6-9596C39CDEA5}" presName="box" presStyleLbl="node1" presStyleIdx="0" presStyleCnt="3" custLinFactNeighborY="5814"/>
      <dgm:spPr/>
      <dgm:t>
        <a:bodyPr/>
        <a:lstStyle/>
        <a:p>
          <a:endParaRPr lang="ru-RU"/>
        </a:p>
      </dgm:t>
    </dgm:pt>
    <dgm:pt modelId="{8B2908E9-18C3-4C66-A284-48074955ABE4}" type="pres">
      <dgm:prSet presAssocID="{5D8F2C97-6E4D-4412-8EC6-9596C39CDEA5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47152CC-DB21-4D65-83A1-D87227F309DD}" type="pres">
      <dgm:prSet presAssocID="{5D8F2C97-6E4D-4412-8EC6-9596C39CDEA5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06AFB4-B069-4623-A774-C968D31CAE22}" type="pres">
      <dgm:prSet presAssocID="{2685E705-E182-4602-A85D-89F0C3FF80DB}" presName="spacer" presStyleCnt="0"/>
      <dgm:spPr/>
    </dgm:pt>
    <dgm:pt modelId="{CF9B4D5C-0D55-4984-9DAA-C5FE4BCE60B6}" type="pres">
      <dgm:prSet presAssocID="{C028C1D2-4561-49CE-8647-41FFAC418DBD}" presName="comp" presStyleCnt="0"/>
      <dgm:spPr/>
    </dgm:pt>
    <dgm:pt modelId="{8F0E10E0-A299-4B45-B960-3CF948C6B9AA}" type="pres">
      <dgm:prSet presAssocID="{C028C1D2-4561-49CE-8647-41FFAC418DBD}" presName="box" presStyleLbl="node1" presStyleIdx="1" presStyleCnt="3"/>
      <dgm:spPr/>
      <dgm:t>
        <a:bodyPr/>
        <a:lstStyle/>
        <a:p>
          <a:endParaRPr lang="ru-RU"/>
        </a:p>
      </dgm:t>
    </dgm:pt>
    <dgm:pt modelId="{E5873D73-38CB-4874-B20C-64E169C19689}" type="pres">
      <dgm:prSet presAssocID="{C028C1D2-4561-49CE-8647-41FFAC418DBD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5725F1C-500B-44C6-B401-EC351658DFC6}" type="pres">
      <dgm:prSet presAssocID="{C028C1D2-4561-49CE-8647-41FFAC418DB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B381B9-8437-47D3-B299-BCF0AFABF1EB}" type="pres">
      <dgm:prSet presAssocID="{8CC9B84C-A977-45F8-9E1C-CD63434BD7CF}" presName="spacer" presStyleCnt="0"/>
      <dgm:spPr/>
    </dgm:pt>
    <dgm:pt modelId="{BD9D5EBE-DED1-4F05-98F5-C711604FE6E0}" type="pres">
      <dgm:prSet presAssocID="{3B545A15-CF6C-4D5A-9B3E-1FE80761B910}" presName="comp" presStyleCnt="0"/>
      <dgm:spPr/>
    </dgm:pt>
    <dgm:pt modelId="{6674EFBB-0666-455E-AB11-5088F6B9A56F}" type="pres">
      <dgm:prSet presAssocID="{3B545A15-CF6C-4D5A-9B3E-1FE80761B910}" presName="box" presStyleLbl="node1" presStyleIdx="2" presStyleCnt="3"/>
      <dgm:spPr/>
      <dgm:t>
        <a:bodyPr/>
        <a:lstStyle/>
        <a:p>
          <a:endParaRPr lang="ru-RU"/>
        </a:p>
      </dgm:t>
    </dgm:pt>
    <dgm:pt modelId="{C43424A2-832A-4ED0-913B-86F1565366F7}" type="pres">
      <dgm:prSet presAssocID="{3B545A15-CF6C-4D5A-9B3E-1FE80761B910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F9045D4-59D2-45D9-A839-F4C7712B4A27}" type="pres">
      <dgm:prSet presAssocID="{3B545A15-CF6C-4D5A-9B3E-1FE80761B910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581048-2661-4A5E-A65F-ED60153431E7}" type="presOf" srcId="{5D8F2C97-6E4D-4412-8EC6-9596C39CDEA5}" destId="{43204FD9-E84C-42DE-BFAA-B1EE7545D0CE}" srcOrd="0" destOrd="0" presId="urn:microsoft.com/office/officeart/2005/8/layout/vList4"/>
    <dgm:cxn modelId="{B75379E7-CBE3-48FF-95EE-8556E93F7B98}" type="presOf" srcId="{C028C1D2-4561-49CE-8647-41FFAC418DBD}" destId="{55725F1C-500B-44C6-B401-EC351658DFC6}" srcOrd="1" destOrd="0" presId="urn:microsoft.com/office/officeart/2005/8/layout/vList4"/>
    <dgm:cxn modelId="{B57050C7-9F82-4F36-B9F6-40546FD88809}" type="presOf" srcId="{5D8F2C97-6E4D-4412-8EC6-9596C39CDEA5}" destId="{C47152CC-DB21-4D65-83A1-D87227F309DD}" srcOrd="1" destOrd="0" presId="urn:microsoft.com/office/officeart/2005/8/layout/vList4"/>
    <dgm:cxn modelId="{937A8AE9-3542-4241-BC40-F122C4CFDF82}" type="presOf" srcId="{C028C1D2-4561-49CE-8647-41FFAC418DBD}" destId="{8F0E10E0-A299-4B45-B960-3CF948C6B9AA}" srcOrd="0" destOrd="0" presId="urn:microsoft.com/office/officeart/2005/8/layout/vList4"/>
    <dgm:cxn modelId="{CACC04A0-F668-4AD9-943C-3C4DD6ED2FCA}" type="presOf" srcId="{3B545A15-CF6C-4D5A-9B3E-1FE80761B910}" destId="{6674EFBB-0666-455E-AB11-5088F6B9A56F}" srcOrd="0" destOrd="0" presId="urn:microsoft.com/office/officeart/2005/8/layout/vList4"/>
    <dgm:cxn modelId="{7789EE32-53B8-496F-9FA0-2FF45C85E189}" srcId="{B837EC63-03D9-46FB-816A-DE33B2DCC9E8}" destId="{5D8F2C97-6E4D-4412-8EC6-9596C39CDEA5}" srcOrd="0" destOrd="0" parTransId="{DB5ECB75-E42A-4C43-91C9-D55A9406476A}" sibTransId="{2685E705-E182-4602-A85D-89F0C3FF80DB}"/>
    <dgm:cxn modelId="{770CF5A7-CFEE-4F3C-9C67-997E4FCB1EBE}" srcId="{B837EC63-03D9-46FB-816A-DE33B2DCC9E8}" destId="{C028C1D2-4561-49CE-8647-41FFAC418DBD}" srcOrd="1" destOrd="0" parTransId="{6E834780-889A-436E-8B23-15446EC14056}" sibTransId="{8CC9B84C-A977-45F8-9E1C-CD63434BD7CF}"/>
    <dgm:cxn modelId="{0820F24D-EB4B-4EC1-91AB-DA53E38077A9}" type="presOf" srcId="{3B545A15-CF6C-4D5A-9B3E-1FE80761B910}" destId="{7F9045D4-59D2-45D9-A839-F4C7712B4A27}" srcOrd="1" destOrd="0" presId="urn:microsoft.com/office/officeart/2005/8/layout/vList4"/>
    <dgm:cxn modelId="{BB64C1CF-EE97-4812-99F7-16F634DE1B79}" type="presOf" srcId="{B837EC63-03D9-46FB-816A-DE33B2DCC9E8}" destId="{5372F5B7-581E-456D-B163-7929DA1DBCAB}" srcOrd="0" destOrd="0" presId="urn:microsoft.com/office/officeart/2005/8/layout/vList4"/>
    <dgm:cxn modelId="{B742A9BC-9674-42A0-8DC5-0E4A5B097E22}" srcId="{B837EC63-03D9-46FB-816A-DE33B2DCC9E8}" destId="{3B545A15-CF6C-4D5A-9B3E-1FE80761B910}" srcOrd="2" destOrd="0" parTransId="{BE0914DC-19E7-468A-A931-E7E6ED8A0E4D}" sibTransId="{EF2AC327-44F4-4AA0-9366-0F37FEE2254E}"/>
    <dgm:cxn modelId="{63CD1A9C-1E8E-4A6D-AFAB-07AF64F46CE2}" type="presParOf" srcId="{5372F5B7-581E-456D-B163-7929DA1DBCAB}" destId="{B78D168E-E0C5-482A-B5BC-1A97D6FACFC6}" srcOrd="0" destOrd="0" presId="urn:microsoft.com/office/officeart/2005/8/layout/vList4"/>
    <dgm:cxn modelId="{E1D01C22-E488-4DB3-8BC7-1AB38FD0750A}" type="presParOf" srcId="{B78D168E-E0C5-482A-B5BC-1A97D6FACFC6}" destId="{43204FD9-E84C-42DE-BFAA-B1EE7545D0CE}" srcOrd="0" destOrd="0" presId="urn:microsoft.com/office/officeart/2005/8/layout/vList4"/>
    <dgm:cxn modelId="{E92F1794-EB10-4744-89EC-B13191A1F6C3}" type="presParOf" srcId="{B78D168E-E0C5-482A-B5BC-1A97D6FACFC6}" destId="{8B2908E9-18C3-4C66-A284-48074955ABE4}" srcOrd="1" destOrd="0" presId="urn:microsoft.com/office/officeart/2005/8/layout/vList4"/>
    <dgm:cxn modelId="{2D61F093-5A5A-40B3-8C92-AC290138AB77}" type="presParOf" srcId="{B78D168E-E0C5-482A-B5BC-1A97D6FACFC6}" destId="{C47152CC-DB21-4D65-83A1-D87227F309DD}" srcOrd="2" destOrd="0" presId="urn:microsoft.com/office/officeart/2005/8/layout/vList4"/>
    <dgm:cxn modelId="{74CA6AED-59C9-43AE-BA8E-0DDCC540425B}" type="presParOf" srcId="{5372F5B7-581E-456D-B163-7929DA1DBCAB}" destId="{CD06AFB4-B069-4623-A774-C968D31CAE22}" srcOrd="1" destOrd="0" presId="urn:microsoft.com/office/officeart/2005/8/layout/vList4"/>
    <dgm:cxn modelId="{228013BF-9512-4289-9D82-E4B35C46BB33}" type="presParOf" srcId="{5372F5B7-581E-456D-B163-7929DA1DBCAB}" destId="{CF9B4D5C-0D55-4984-9DAA-C5FE4BCE60B6}" srcOrd="2" destOrd="0" presId="urn:microsoft.com/office/officeart/2005/8/layout/vList4"/>
    <dgm:cxn modelId="{6674DB7F-E912-4858-B21C-8ABA2B837CEA}" type="presParOf" srcId="{CF9B4D5C-0D55-4984-9DAA-C5FE4BCE60B6}" destId="{8F0E10E0-A299-4B45-B960-3CF948C6B9AA}" srcOrd="0" destOrd="0" presId="urn:microsoft.com/office/officeart/2005/8/layout/vList4"/>
    <dgm:cxn modelId="{083458C8-E1ED-4740-A2A5-EA4C71B3F158}" type="presParOf" srcId="{CF9B4D5C-0D55-4984-9DAA-C5FE4BCE60B6}" destId="{E5873D73-38CB-4874-B20C-64E169C19689}" srcOrd="1" destOrd="0" presId="urn:microsoft.com/office/officeart/2005/8/layout/vList4"/>
    <dgm:cxn modelId="{66D24E3D-CDB2-4635-B97A-46D6CB280AA3}" type="presParOf" srcId="{CF9B4D5C-0D55-4984-9DAA-C5FE4BCE60B6}" destId="{55725F1C-500B-44C6-B401-EC351658DFC6}" srcOrd="2" destOrd="0" presId="urn:microsoft.com/office/officeart/2005/8/layout/vList4"/>
    <dgm:cxn modelId="{F6D22345-DC3B-46C6-B88D-616CB85803DD}" type="presParOf" srcId="{5372F5B7-581E-456D-B163-7929DA1DBCAB}" destId="{06B381B9-8437-47D3-B299-BCF0AFABF1EB}" srcOrd="3" destOrd="0" presId="urn:microsoft.com/office/officeart/2005/8/layout/vList4"/>
    <dgm:cxn modelId="{05573824-6C92-4708-8A59-00CA7BF745B3}" type="presParOf" srcId="{5372F5B7-581E-456D-B163-7929DA1DBCAB}" destId="{BD9D5EBE-DED1-4F05-98F5-C711604FE6E0}" srcOrd="4" destOrd="0" presId="urn:microsoft.com/office/officeart/2005/8/layout/vList4"/>
    <dgm:cxn modelId="{9C6A4EB6-20DD-4F37-821B-70FAB79F9B04}" type="presParOf" srcId="{BD9D5EBE-DED1-4F05-98F5-C711604FE6E0}" destId="{6674EFBB-0666-455E-AB11-5088F6B9A56F}" srcOrd="0" destOrd="0" presId="urn:microsoft.com/office/officeart/2005/8/layout/vList4"/>
    <dgm:cxn modelId="{7CA514F7-9EEA-4851-9F68-AA74F0F35330}" type="presParOf" srcId="{BD9D5EBE-DED1-4F05-98F5-C711604FE6E0}" destId="{C43424A2-832A-4ED0-913B-86F1565366F7}" srcOrd="1" destOrd="0" presId="urn:microsoft.com/office/officeart/2005/8/layout/vList4"/>
    <dgm:cxn modelId="{6111D724-39DC-48BD-B208-95F10E8111C2}" type="presParOf" srcId="{BD9D5EBE-DED1-4F05-98F5-C711604FE6E0}" destId="{7F9045D4-59D2-45D9-A839-F4C7712B4A2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40709C0-FDC6-4C60-84E7-D640466900F8}" type="doc">
      <dgm:prSet loTypeId="urn:microsoft.com/office/officeart/2005/8/layout/vList4" loCatId="list" qsTypeId="urn:microsoft.com/office/officeart/2005/8/quickstyle/simple1#4" qsCatId="simple" csTypeId="urn:microsoft.com/office/officeart/2005/8/colors/accent1_2#17" csCatId="accent1" phldr="1"/>
      <dgm:spPr/>
      <dgm:t>
        <a:bodyPr/>
        <a:lstStyle/>
        <a:p>
          <a:endParaRPr lang="ru-RU"/>
        </a:p>
      </dgm:t>
    </dgm:pt>
    <dgm:pt modelId="{8B7BE0E9-E613-408A-A436-36CDCE4D5E20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24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ПРОФИЦИТ – </a:t>
          </a:r>
        </a:p>
        <a:p>
          <a:r>
            <a:rPr lang="ru-RU" sz="24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ПРЕВЫШЕНИЕ ДОХОДОВ НАД РАСХОДАМИ  </a:t>
          </a:r>
          <a:endParaRPr lang="ru-RU" sz="24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5256B57F-73AA-4A72-BC30-2348F6117A62}" type="parTrans" cxnId="{BBE598BF-4942-471A-B68E-E85886EB92FE}">
      <dgm:prSet/>
      <dgm:spPr/>
      <dgm:t>
        <a:bodyPr/>
        <a:lstStyle/>
        <a:p>
          <a:endParaRPr lang="ru-RU"/>
        </a:p>
      </dgm:t>
    </dgm:pt>
    <dgm:pt modelId="{1A0A1DF4-78DF-4862-8D5C-09156B6EA051}" type="sibTrans" cxnId="{BBE598BF-4942-471A-B68E-E85886EB92FE}">
      <dgm:prSet/>
      <dgm:spPr/>
      <dgm:t>
        <a:bodyPr/>
        <a:lstStyle/>
        <a:p>
          <a:endParaRPr lang="ru-RU"/>
        </a:p>
      </dgm:t>
    </dgm:pt>
    <dgm:pt modelId="{A251B7F6-7C5C-4D8D-8AAB-B574FA7D25DA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b="1" dirty="0" smtClean="0"/>
            <a:t>МУНИЦИПАЛЬНАЯ ПРОГРАММА - 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образования</a:t>
          </a:r>
          <a:endParaRPr lang="ru-RU" b="1" dirty="0"/>
        </a:p>
      </dgm:t>
    </dgm:pt>
    <dgm:pt modelId="{C08BA2AA-317C-4819-90C3-41CF0E5EC2E5}" type="parTrans" cxnId="{9A184349-D768-4DFE-A5A7-926B3F3F6C06}">
      <dgm:prSet/>
      <dgm:spPr/>
      <dgm:t>
        <a:bodyPr/>
        <a:lstStyle/>
        <a:p>
          <a:endParaRPr lang="ru-RU"/>
        </a:p>
      </dgm:t>
    </dgm:pt>
    <dgm:pt modelId="{FE63C611-6D6D-43EE-BF87-14AB3084EB31}" type="sibTrans" cxnId="{9A184349-D768-4DFE-A5A7-926B3F3F6C06}">
      <dgm:prSet/>
      <dgm:spPr/>
      <dgm:t>
        <a:bodyPr/>
        <a:lstStyle/>
        <a:p>
          <a:endParaRPr lang="ru-RU"/>
        </a:p>
      </dgm:t>
    </dgm:pt>
    <dgm:pt modelId="{9706BB84-36E1-454D-8DDA-8A4F6813FF4B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20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БЮДЖЕТНЫЕ АССИГНОВАНИЯ – предельные объемы денежных средств, предусмотренных в соответствующем финансовом году для исполнения бюджетных обязательств</a:t>
          </a:r>
          <a:endParaRPr lang="ru-RU" sz="20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B08F5A70-D417-4003-8503-56B48AEF3A64}" type="parTrans" cxnId="{5B49A954-CD15-4C8D-86BD-33A3FEA461BF}">
      <dgm:prSet/>
      <dgm:spPr/>
      <dgm:t>
        <a:bodyPr/>
        <a:lstStyle/>
        <a:p>
          <a:endParaRPr lang="ru-RU"/>
        </a:p>
      </dgm:t>
    </dgm:pt>
    <dgm:pt modelId="{F9B8EF84-EDBF-4831-801E-0037C456501F}" type="sibTrans" cxnId="{5B49A954-CD15-4C8D-86BD-33A3FEA461BF}">
      <dgm:prSet/>
      <dgm:spPr/>
      <dgm:t>
        <a:bodyPr/>
        <a:lstStyle/>
        <a:p>
          <a:endParaRPr lang="ru-RU"/>
        </a:p>
      </dgm:t>
    </dgm:pt>
    <dgm:pt modelId="{F2BA6AC4-9D04-4D32-B550-2BBDD7F5AEA8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24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ДЕФИЦИТ – </a:t>
          </a:r>
        </a:p>
        <a:p>
          <a:r>
            <a:rPr lang="ru-RU" sz="24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ПРЕВЫШЕНИЕ РАСХОДОВ НАД ДОХОДАМИ  </a:t>
          </a:r>
          <a:endParaRPr lang="ru-RU" sz="24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42F76B4D-F4D1-41C8-816B-4A383A1CBE87}" type="sibTrans" cxnId="{EE782432-F62E-436C-AE20-17C11938F03B}">
      <dgm:prSet/>
      <dgm:spPr/>
      <dgm:t>
        <a:bodyPr/>
        <a:lstStyle/>
        <a:p>
          <a:endParaRPr lang="ru-RU"/>
        </a:p>
      </dgm:t>
    </dgm:pt>
    <dgm:pt modelId="{CC3DDF4C-DCB8-4C3C-913D-2C3EC54CB4A9}" type="parTrans" cxnId="{EE782432-F62E-436C-AE20-17C11938F03B}">
      <dgm:prSet/>
      <dgm:spPr/>
      <dgm:t>
        <a:bodyPr/>
        <a:lstStyle/>
        <a:p>
          <a:endParaRPr lang="ru-RU"/>
        </a:p>
      </dgm:t>
    </dgm:pt>
    <dgm:pt modelId="{834D55FF-8291-4819-86F0-8A36EBBFC298}" type="pres">
      <dgm:prSet presAssocID="{F40709C0-FDC6-4C60-84E7-D640466900F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71952C-8200-4A0D-BA09-F9008AE6CA84}" type="pres">
      <dgm:prSet presAssocID="{8B7BE0E9-E613-408A-A436-36CDCE4D5E20}" presName="comp" presStyleCnt="0"/>
      <dgm:spPr/>
    </dgm:pt>
    <dgm:pt modelId="{E4205C2B-8E8E-4D2A-9A71-F47E27055A83}" type="pres">
      <dgm:prSet presAssocID="{8B7BE0E9-E613-408A-A436-36CDCE4D5E20}" presName="box" presStyleLbl="node1" presStyleIdx="0" presStyleCnt="4"/>
      <dgm:spPr/>
      <dgm:t>
        <a:bodyPr/>
        <a:lstStyle/>
        <a:p>
          <a:endParaRPr lang="ru-RU"/>
        </a:p>
      </dgm:t>
    </dgm:pt>
    <dgm:pt modelId="{BD00A1BA-1ACE-4636-A665-69B94E870631}" type="pres">
      <dgm:prSet presAssocID="{8B7BE0E9-E613-408A-A436-36CDCE4D5E20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DAD9C84-6EB0-428A-81C7-AC0EF73D96C4}" type="pres">
      <dgm:prSet presAssocID="{8B7BE0E9-E613-408A-A436-36CDCE4D5E20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AE3A91-A44D-4D69-B1ED-533FE817A81D}" type="pres">
      <dgm:prSet presAssocID="{1A0A1DF4-78DF-4862-8D5C-09156B6EA051}" presName="spacer" presStyleCnt="0"/>
      <dgm:spPr/>
    </dgm:pt>
    <dgm:pt modelId="{21970F7A-949C-468F-BF3F-1015E9844C71}" type="pres">
      <dgm:prSet presAssocID="{F2BA6AC4-9D04-4D32-B550-2BBDD7F5AEA8}" presName="comp" presStyleCnt="0"/>
      <dgm:spPr/>
    </dgm:pt>
    <dgm:pt modelId="{0D2395C2-A586-44B1-8BD2-8F90D77C021D}" type="pres">
      <dgm:prSet presAssocID="{F2BA6AC4-9D04-4D32-B550-2BBDD7F5AEA8}" presName="box" presStyleLbl="node1" presStyleIdx="1" presStyleCnt="4"/>
      <dgm:spPr/>
      <dgm:t>
        <a:bodyPr/>
        <a:lstStyle/>
        <a:p>
          <a:endParaRPr lang="ru-RU"/>
        </a:p>
      </dgm:t>
    </dgm:pt>
    <dgm:pt modelId="{7B7068C1-48B5-4C37-AC3F-F48AFFFE7444}" type="pres">
      <dgm:prSet presAssocID="{F2BA6AC4-9D04-4D32-B550-2BBDD7F5AEA8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0A36329-63F6-4D8A-BE7D-4AC29783F865}" type="pres">
      <dgm:prSet presAssocID="{F2BA6AC4-9D04-4D32-B550-2BBDD7F5AEA8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13FDDD-7BB3-48CF-BC9A-4A48D29DA275}" type="pres">
      <dgm:prSet presAssocID="{42F76B4D-F4D1-41C8-816B-4A383A1CBE87}" presName="spacer" presStyleCnt="0"/>
      <dgm:spPr/>
    </dgm:pt>
    <dgm:pt modelId="{5F518865-8B8D-4BC8-B076-53D32287714F}" type="pres">
      <dgm:prSet presAssocID="{A251B7F6-7C5C-4D8D-8AAB-B574FA7D25DA}" presName="comp" presStyleCnt="0"/>
      <dgm:spPr/>
    </dgm:pt>
    <dgm:pt modelId="{B5E8CF52-96AC-4352-A2AB-5663CB0FA81D}" type="pres">
      <dgm:prSet presAssocID="{A251B7F6-7C5C-4D8D-8AAB-B574FA7D25DA}" presName="box" presStyleLbl="node1" presStyleIdx="2" presStyleCnt="4"/>
      <dgm:spPr/>
      <dgm:t>
        <a:bodyPr/>
        <a:lstStyle/>
        <a:p>
          <a:endParaRPr lang="ru-RU"/>
        </a:p>
      </dgm:t>
    </dgm:pt>
    <dgm:pt modelId="{602F28D7-DFB7-4E54-B30D-7462E55DDAFE}" type="pres">
      <dgm:prSet presAssocID="{A251B7F6-7C5C-4D8D-8AAB-B574FA7D25DA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E986F8D-D5A9-4455-9113-C971CD0DD507}" type="pres">
      <dgm:prSet presAssocID="{A251B7F6-7C5C-4D8D-8AAB-B574FA7D25DA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029404-9A02-44A1-BC08-506FD349E7FF}" type="pres">
      <dgm:prSet presAssocID="{FE63C611-6D6D-43EE-BF87-14AB3084EB31}" presName="spacer" presStyleCnt="0"/>
      <dgm:spPr/>
    </dgm:pt>
    <dgm:pt modelId="{0903F011-5276-4769-B558-92F1F0A9C02A}" type="pres">
      <dgm:prSet presAssocID="{9706BB84-36E1-454D-8DDA-8A4F6813FF4B}" presName="comp" presStyleCnt="0"/>
      <dgm:spPr/>
    </dgm:pt>
    <dgm:pt modelId="{22543516-B22B-4613-8245-350C671B2186}" type="pres">
      <dgm:prSet presAssocID="{9706BB84-36E1-454D-8DDA-8A4F6813FF4B}" presName="box" presStyleLbl="node1" presStyleIdx="3" presStyleCnt="4"/>
      <dgm:spPr/>
      <dgm:t>
        <a:bodyPr/>
        <a:lstStyle/>
        <a:p>
          <a:endParaRPr lang="ru-RU"/>
        </a:p>
      </dgm:t>
    </dgm:pt>
    <dgm:pt modelId="{6632AF62-F223-4145-9032-B7A31D481D6A}" type="pres">
      <dgm:prSet presAssocID="{9706BB84-36E1-454D-8DDA-8A4F6813FF4B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489991A-DDD9-412E-9F8F-A7D7531BA61D}" type="pres">
      <dgm:prSet presAssocID="{9706BB84-36E1-454D-8DDA-8A4F6813FF4B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8FD982-814D-4E68-B4D5-C13B7F84DE65}" type="presOf" srcId="{F40709C0-FDC6-4C60-84E7-D640466900F8}" destId="{834D55FF-8291-4819-86F0-8A36EBBFC298}" srcOrd="0" destOrd="0" presId="urn:microsoft.com/office/officeart/2005/8/layout/vList4"/>
    <dgm:cxn modelId="{F09BB200-BC10-45DC-BF2C-7C6F67B47066}" type="presOf" srcId="{9706BB84-36E1-454D-8DDA-8A4F6813FF4B}" destId="{8489991A-DDD9-412E-9F8F-A7D7531BA61D}" srcOrd="1" destOrd="0" presId="urn:microsoft.com/office/officeart/2005/8/layout/vList4"/>
    <dgm:cxn modelId="{BBE598BF-4942-471A-B68E-E85886EB92FE}" srcId="{F40709C0-FDC6-4C60-84E7-D640466900F8}" destId="{8B7BE0E9-E613-408A-A436-36CDCE4D5E20}" srcOrd="0" destOrd="0" parTransId="{5256B57F-73AA-4A72-BC30-2348F6117A62}" sibTransId="{1A0A1DF4-78DF-4862-8D5C-09156B6EA051}"/>
    <dgm:cxn modelId="{6E52EC4B-F811-4714-8835-A240A10DACA0}" type="presOf" srcId="{8B7BE0E9-E613-408A-A436-36CDCE4D5E20}" destId="{1DAD9C84-6EB0-428A-81C7-AC0EF73D96C4}" srcOrd="1" destOrd="0" presId="urn:microsoft.com/office/officeart/2005/8/layout/vList4"/>
    <dgm:cxn modelId="{EE782432-F62E-436C-AE20-17C11938F03B}" srcId="{F40709C0-FDC6-4C60-84E7-D640466900F8}" destId="{F2BA6AC4-9D04-4D32-B550-2BBDD7F5AEA8}" srcOrd="1" destOrd="0" parTransId="{CC3DDF4C-DCB8-4C3C-913D-2C3EC54CB4A9}" sibTransId="{42F76B4D-F4D1-41C8-816B-4A383A1CBE87}"/>
    <dgm:cxn modelId="{225E1E20-CB88-455B-9E9A-1C720F45B5F3}" type="presOf" srcId="{A251B7F6-7C5C-4D8D-8AAB-B574FA7D25DA}" destId="{B5E8CF52-96AC-4352-A2AB-5663CB0FA81D}" srcOrd="0" destOrd="0" presId="urn:microsoft.com/office/officeart/2005/8/layout/vList4"/>
    <dgm:cxn modelId="{9A35D7EF-7B0A-433D-9E04-D582CE39A5E1}" type="presOf" srcId="{8B7BE0E9-E613-408A-A436-36CDCE4D5E20}" destId="{E4205C2B-8E8E-4D2A-9A71-F47E27055A83}" srcOrd="0" destOrd="0" presId="urn:microsoft.com/office/officeart/2005/8/layout/vList4"/>
    <dgm:cxn modelId="{8F6EBFF4-63D9-40CF-B218-B05914E7F823}" type="presOf" srcId="{9706BB84-36E1-454D-8DDA-8A4F6813FF4B}" destId="{22543516-B22B-4613-8245-350C671B2186}" srcOrd="0" destOrd="0" presId="urn:microsoft.com/office/officeart/2005/8/layout/vList4"/>
    <dgm:cxn modelId="{9A184349-D768-4DFE-A5A7-926B3F3F6C06}" srcId="{F40709C0-FDC6-4C60-84E7-D640466900F8}" destId="{A251B7F6-7C5C-4D8D-8AAB-B574FA7D25DA}" srcOrd="2" destOrd="0" parTransId="{C08BA2AA-317C-4819-90C3-41CF0E5EC2E5}" sibTransId="{FE63C611-6D6D-43EE-BF87-14AB3084EB31}"/>
    <dgm:cxn modelId="{1CE30900-4833-4B7B-85E0-99386D0B53A6}" type="presOf" srcId="{F2BA6AC4-9D04-4D32-B550-2BBDD7F5AEA8}" destId="{0D2395C2-A586-44B1-8BD2-8F90D77C021D}" srcOrd="0" destOrd="0" presId="urn:microsoft.com/office/officeart/2005/8/layout/vList4"/>
    <dgm:cxn modelId="{5B49A954-CD15-4C8D-86BD-33A3FEA461BF}" srcId="{F40709C0-FDC6-4C60-84E7-D640466900F8}" destId="{9706BB84-36E1-454D-8DDA-8A4F6813FF4B}" srcOrd="3" destOrd="0" parTransId="{B08F5A70-D417-4003-8503-56B48AEF3A64}" sibTransId="{F9B8EF84-EDBF-4831-801E-0037C456501F}"/>
    <dgm:cxn modelId="{276668B9-8B01-4E15-B03E-A85A979FA76E}" type="presOf" srcId="{A251B7F6-7C5C-4D8D-8AAB-B574FA7D25DA}" destId="{FE986F8D-D5A9-4455-9113-C971CD0DD507}" srcOrd="1" destOrd="0" presId="urn:microsoft.com/office/officeart/2005/8/layout/vList4"/>
    <dgm:cxn modelId="{620C5B86-180F-4308-BDA6-7681A96A3DF5}" type="presOf" srcId="{F2BA6AC4-9D04-4D32-B550-2BBDD7F5AEA8}" destId="{D0A36329-63F6-4D8A-BE7D-4AC29783F865}" srcOrd="1" destOrd="0" presId="urn:microsoft.com/office/officeart/2005/8/layout/vList4"/>
    <dgm:cxn modelId="{84FC5FBD-7A61-43FB-8F9E-16F624CC410F}" type="presParOf" srcId="{834D55FF-8291-4819-86F0-8A36EBBFC298}" destId="{FE71952C-8200-4A0D-BA09-F9008AE6CA84}" srcOrd="0" destOrd="0" presId="urn:microsoft.com/office/officeart/2005/8/layout/vList4"/>
    <dgm:cxn modelId="{8D329B24-F2CF-48D6-B866-B22598D2B3D3}" type="presParOf" srcId="{FE71952C-8200-4A0D-BA09-F9008AE6CA84}" destId="{E4205C2B-8E8E-4D2A-9A71-F47E27055A83}" srcOrd="0" destOrd="0" presId="urn:microsoft.com/office/officeart/2005/8/layout/vList4"/>
    <dgm:cxn modelId="{9ACF9EDA-249D-42F8-A34D-713C795278C4}" type="presParOf" srcId="{FE71952C-8200-4A0D-BA09-F9008AE6CA84}" destId="{BD00A1BA-1ACE-4636-A665-69B94E870631}" srcOrd="1" destOrd="0" presId="urn:microsoft.com/office/officeart/2005/8/layout/vList4"/>
    <dgm:cxn modelId="{B5FB2B06-3744-4C2E-93DD-51F6C3906CD9}" type="presParOf" srcId="{FE71952C-8200-4A0D-BA09-F9008AE6CA84}" destId="{1DAD9C84-6EB0-428A-81C7-AC0EF73D96C4}" srcOrd="2" destOrd="0" presId="urn:microsoft.com/office/officeart/2005/8/layout/vList4"/>
    <dgm:cxn modelId="{CDD65A28-CA2C-493F-BCE8-DFBEAB7359D7}" type="presParOf" srcId="{834D55FF-8291-4819-86F0-8A36EBBFC298}" destId="{91AE3A91-A44D-4D69-B1ED-533FE817A81D}" srcOrd="1" destOrd="0" presId="urn:microsoft.com/office/officeart/2005/8/layout/vList4"/>
    <dgm:cxn modelId="{8467AFFA-7DA1-45C1-AB84-44A7E70E5BCD}" type="presParOf" srcId="{834D55FF-8291-4819-86F0-8A36EBBFC298}" destId="{21970F7A-949C-468F-BF3F-1015E9844C71}" srcOrd="2" destOrd="0" presId="urn:microsoft.com/office/officeart/2005/8/layout/vList4"/>
    <dgm:cxn modelId="{6FB6B6F6-008C-4AA1-83E3-1EE2FFAA79E1}" type="presParOf" srcId="{21970F7A-949C-468F-BF3F-1015E9844C71}" destId="{0D2395C2-A586-44B1-8BD2-8F90D77C021D}" srcOrd="0" destOrd="0" presId="urn:microsoft.com/office/officeart/2005/8/layout/vList4"/>
    <dgm:cxn modelId="{9315944C-3221-4BC4-93E4-2A3A68A68C4E}" type="presParOf" srcId="{21970F7A-949C-468F-BF3F-1015E9844C71}" destId="{7B7068C1-48B5-4C37-AC3F-F48AFFFE7444}" srcOrd="1" destOrd="0" presId="urn:microsoft.com/office/officeart/2005/8/layout/vList4"/>
    <dgm:cxn modelId="{0F0F4D39-0E00-45DF-859C-4E80BB468730}" type="presParOf" srcId="{21970F7A-949C-468F-BF3F-1015E9844C71}" destId="{D0A36329-63F6-4D8A-BE7D-4AC29783F865}" srcOrd="2" destOrd="0" presId="urn:microsoft.com/office/officeart/2005/8/layout/vList4"/>
    <dgm:cxn modelId="{58552065-3A73-4EB5-A8A4-C5DEAB2C36D1}" type="presParOf" srcId="{834D55FF-8291-4819-86F0-8A36EBBFC298}" destId="{8A13FDDD-7BB3-48CF-BC9A-4A48D29DA275}" srcOrd="3" destOrd="0" presId="urn:microsoft.com/office/officeart/2005/8/layout/vList4"/>
    <dgm:cxn modelId="{8A9ED924-5A02-4580-9A4E-4EA210B99EA7}" type="presParOf" srcId="{834D55FF-8291-4819-86F0-8A36EBBFC298}" destId="{5F518865-8B8D-4BC8-B076-53D32287714F}" srcOrd="4" destOrd="0" presId="urn:microsoft.com/office/officeart/2005/8/layout/vList4"/>
    <dgm:cxn modelId="{39807049-77B5-431A-B3A7-05DBAF9058DB}" type="presParOf" srcId="{5F518865-8B8D-4BC8-B076-53D32287714F}" destId="{B5E8CF52-96AC-4352-A2AB-5663CB0FA81D}" srcOrd="0" destOrd="0" presId="urn:microsoft.com/office/officeart/2005/8/layout/vList4"/>
    <dgm:cxn modelId="{A1333720-D737-4552-93C7-EDD762FE6A2C}" type="presParOf" srcId="{5F518865-8B8D-4BC8-B076-53D32287714F}" destId="{602F28D7-DFB7-4E54-B30D-7462E55DDAFE}" srcOrd="1" destOrd="0" presId="urn:microsoft.com/office/officeart/2005/8/layout/vList4"/>
    <dgm:cxn modelId="{137737FC-E9B2-443D-9116-09D4F91789EB}" type="presParOf" srcId="{5F518865-8B8D-4BC8-B076-53D32287714F}" destId="{FE986F8D-D5A9-4455-9113-C971CD0DD507}" srcOrd="2" destOrd="0" presId="urn:microsoft.com/office/officeart/2005/8/layout/vList4"/>
    <dgm:cxn modelId="{462C3C50-D39E-4136-9859-383647FB4632}" type="presParOf" srcId="{834D55FF-8291-4819-86F0-8A36EBBFC298}" destId="{B4029404-9A02-44A1-BC08-506FD349E7FF}" srcOrd="5" destOrd="0" presId="urn:microsoft.com/office/officeart/2005/8/layout/vList4"/>
    <dgm:cxn modelId="{FB3800C6-AC0D-4632-A4F3-5FA32CFEF9B7}" type="presParOf" srcId="{834D55FF-8291-4819-86F0-8A36EBBFC298}" destId="{0903F011-5276-4769-B558-92F1F0A9C02A}" srcOrd="6" destOrd="0" presId="urn:microsoft.com/office/officeart/2005/8/layout/vList4"/>
    <dgm:cxn modelId="{335FC9C9-6BD2-456A-98A4-3DCFFA1CD8DD}" type="presParOf" srcId="{0903F011-5276-4769-B558-92F1F0A9C02A}" destId="{22543516-B22B-4613-8245-350C671B2186}" srcOrd="0" destOrd="0" presId="urn:microsoft.com/office/officeart/2005/8/layout/vList4"/>
    <dgm:cxn modelId="{A13D21F9-0773-4E90-AF24-2F5446BD694C}" type="presParOf" srcId="{0903F011-5276-4769-B558-92F1F0A9C02A}" destId="{6632AF62-F223-4145-9032-B7A31D481D6A}" srcOrd="1" destOrd="0" presId="urn:microsoft.com/office/officeart/2005/8/layout/vList4"/>
    <dgm:cxn modelId="{31FE5C8C-DFEB-4339-BD8B-887DB50D8C1D}" type="presParOf" srcId="{0903F011-5276-4769-B558-92F1F0A9C02A}" destId="{8489991A-DDD9-412E-9F8F-A7D7531BA61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0981825-BAA3-4640-A2AF-A9E33CC50974}" type="doc">
      <dgm:prSet loTypeId="urn:microsoft.com/office/officeart/2005/8/layout/venn1" loCatId="relationship" qsTypeId="urn:microsoft.com/office/officeart/2005/8/quickstyle/simple1#5" qsCatId="simple" csTypeId="urn:microsoft.com/office/officeart/2005/8/colors/accent1_2#18" csCatId="accent1" phldr="1"/>
      <dgm:spPr/>
      <dgm:t>
        <a:bodyPr/>
        <a:lstStyle/>
        <a:p>
          <a:endParaRPr lang="ru-RU"/>
        </a:p>
      </dgm:t>
    </dgm:pt>
    <dgm:pt modelId="{5A96A773-3EAA-4BA1-99CD-1761CBF317D0}">
      <dgm:prSet custT="1"/>
      <dgm:spPr/>
      <dgm:t>
        <a:bodyPr/>
        <a:lstStyle/>
        <a:p>
          <a:pPr rtl="0"/>
          <a:r>
            <a:rPr lang="ru-RU" sz="2400" b="1" cap="none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rPr>
            <a:t>СПАСИБО ЗА ВНИМАНИЕ!</a:t>
          </a:r>
          <a:endParaRPr lang="ru-RU" sz="2400" b="1" dirty="0">
            <a:solidFill>
              <a:schemeClr val="tx2">
                <a:lumMod val="75000"/>
              </a:schemeClr>
            </a:solidFill>
          </a:endParaRPr>
        </a:p>
      </dgm:t>
    </dgm:pt>
    <dgm:pt modelId="{FC3D1683-BB1E-4D48-92E8-C7290ADDCE9D}" type="parTrans" cxnId="{9D9BEAC5-F303-42C6-AC4A-E13EA88A3D49}">
      <dgm:prSet/>
      <dgm:spPr/>
      <dgm:t>
        <a:bodyPr/>
        <a:lstStyle/>
        <a:p>
          <a:endParaRPr lang="ru-RU"/>
        </a:p>
      </dgm:t>
    </dgm:pt>
    <dgm:pt modelId="{27EB45BE-1EDA-4023-B279-2DF61CFDBF28}" type="sibTrans" cxnId="{9D9BEAC5-F303-42C6-AC4A-E13EA88A3D49}">
      <dgm:prSet/>
      <dgm:spPr/>
      <dgm:t>
        <a:bodyPr/>
        <a:lstStyle/>
        <a:p>
          <a:endParaRPr lang="ru-RU"/>
        </a:p>
      </dgm:t>
    </dgm:pt>
    <dgm:pt modelId="{7C7DD6B5-FE31-4DDE-B7A6-ABB9C516E73C}" type="pres">
      <dgm:prSet presAssocID="{70981825-BAA3-4640-A2AF-A9E33CC50974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DBE182-6AE3-4638-B1ED-CB8B41E4912B}" type="pres">
      <dgm:prSet presAssocID="{5A96A773-3EAA-4BA1-99CD-1761CBF317D0}" presName="circ1TxSh" presStyleLbl="vennNode1" presStyleIdx="0" presStyleCnt="1" custScaleX="140625" custLinFactX="100000" custLinFactNeighborX="115625" custLinFactNeighborY="-3125"/>
      <dgm:spPr/>
      <dgm:t>
        <a:bodyPr/>
        <a:lstStyle/>
        <a:p>
          <a:endParaRPr lang="ru-RU"/>
        </a:p>
      </dgm:t>
    </dgm:pt>
  </dgm:ptLst>
  <dgm:cxnLst>
    <dgm:cxn modelId="{9D9BEAC5-F303-42C6-AC4A-E13EA88A3D49}" srcId="{70981825-BAA3-4640-A2AF-A9E33CC50974}" destId="{5A96A773-3EAA-4BA1-99CD-1761CBF317D0}" srcOrd="0" destOrd="0" parTransId="{FC3D1683-BB1E-4D48-92E8-C7290ADDCE9D}" sibTransId="{27EB45BE-1EDA-4023-B279-2DF61CFDBF28}"/>
    <dgm:cxn modelId="{07ADFBDF-9C31-4374-8A5D-7E120D7B60AB}" type="presOf" srcId="{70981825-BAA3-4640-A2AF-A9E33CC50974}" destId="{7C7DD6B5-FE31-4DDE-B7A6-ABB9C516E73C}" srcOrd="0" destOrd="0" presId="urn:microsoft.com/office/officeart/2005/8/layout/venn1"/>
    <dgm:cxn modelId="{DA85FB3A-A20E-497C-A405-A47493D8C515}" type="presOf" srcId="{5A96A773-3EAA-4BA1-99CD-1761CBF317D0}" destId="{78DBE182-6AE3-4638-B1ED-CB8B41E4912B}" srcOrd="0" destOrd="0" presId="urn:microsoft.com/office/officeart/2005/8/layout/venn1"/>
    <dgm:cxn modelId="{59AEA7E6-D015-4BF6-B3E6-3AC1A9FE7147}" type="presParOf" srcId="{7C7DD6B5-FE31-4DDE-B7A6-ABB9C516E73C}" destId="{78DBE182-6AE3-4638-B1ED-CB8B41E4912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8D4C18-1598-4BDF-9B25-F357CCCCB493}" type="doc">
      <dgm:prSet loTypeId="urn:microsoft.com/office/officeart/2005/8/layout/pyramid2" loCatId="pyramid" qsTypeId="urn:microsoft.com/office/officeart/2005/8/quickstyle/simple1#2" qsCatId="simple" csTypeId="urn:microsoft.com/office/officeart/2005/8/colors/accent1_2#2" csCatId="accent1" phldr="1"/>
      <dgm:spPr/>
    </dgm:pt>
    <dgm:pt modelId="{5DFD9794-EB2B-449E-A215-2C9700C7B46E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/>
            <a:t>Основные направления бюджетной и налоговой политики</a:t>
          </a:r>
          <a:endParaRPr lang="ru-RU" b="1" dirty="0"/>
        </a:p>
      </dgm:t>
    </dgm:pt>
    <dgm:pt modelId="{B6103493-7AF4-4AFD-9A40-5862952DDE64}" type="parTrans" cxnId="{3DE9AE29-BB2C-4CAE-9349-8973E132CD81}">
      <dgm:prSet/>
      <dgm:spPr/>
      <dgm:t>
        <a:bodyPr/>
        <a:lstStyle/>
        <a:p>
          <a:endParaRPr lang="ru-RU"/>
        </a:p>
      </dgm:t>
    </dgm:pt>
    <dgm:pt modelId="{02EA543D-799C-464B-9636-7597D42D3EAB}" type="sibTrans" cxnId="{3DE9AE29-BB2C-4CAE-9349-8973E132CD81}">
      <dgm:prSet/>
      <dgm:spPr/>
      <dgm:t>
        <a:bodyPr/>
        <a:lstStyle/>
        <a:p>
          <a:endParaRPr lang="ru-RU"/>
        </a:p>
      </dgm:t>
    </dgm:pt>
    <dgm:pt modelId="{D7AD4673-B1D8-47DB-BC4A-0533341AF630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/>
            <a:t>Прогноз социально-экономического развития </a:t>
          </a:r>
          <a:r>
            <a:rPr lang="ru-RU" b="1" dirty="0" err="1" smtClean="0"/>
            <a:t>Жигаловского</a:t>
          </a:r>
          <a:r>
            <a:rPr lang="ru-RU" b="1" dirty="0" smtClean="0"/>
            <a:t> района</a:t>
          </a:r>
          <a:endParaRPr lang="ru-RU" b="1" dirty="0"/>
        </a:p>
      </dgm:t>
    </dgm:pt>
    <dgm:pt modelId="{84658F3C-101F-4806-8EC1-91684FEF943E}" type="parTrans" cxnId="{9490BBAB-B540-42A3-AC9F-3899110A3EAB}">
      <dgm:prSet/>
      <dgm:spPr/>
      <dgm:t>
        <a:bodyPr/>
        <a:lstStyle/>
        <a:p>
          <a:endParaRPr lang="ru-RU"/>
        </a:p>
      </dgm:t>
    </dgm:pt>
    <dgm:pt modelId="{60F5DB07-8BEA-4013-A955-42BD4C0409F1}" type="sibTrans" cxnId="{9490BBAB-B540-42A3-AC9F-3899110A3EAB}">
      <dgm:prSet/>
      <dgm:spPr/>
      <dgm:t>
        <a:bodyPr/>
        <a:lstStyle/>
        <a:p>
          <a:endParaRPr lang="ru-RU"/>
        </a:p>
      </dgm:t>
    </dgm:pt>
    <dgm:pt modelId="{1510B8C4-10CD-43AA-8BC6-CAF077ED4795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/>
            <a:t>Муниципальные программы</a:t>
          </a:r>
          <a:endParaRPr lang="ru-RU" b="1" dirty="0"/>
        </a:p>
      </dgm:t>
    </dgm:pt>
    <dgm:pt modelId="{8ED9CCBF-1856-4500-A14A-8A7372A8B6C4}" type="parTrans" cxnId="{4A8063E0-933E-409C-94CC-F1670DAF2334}">
      <dgm:prSet/>
      <dgm:spPr/>
      <dgm:t>
        <a:bodyPr/>
        <a:lstStyle/>
        <a:p>
          <a:endParaRPr lang="ru-RU"/>
        </a:p>
      </dgm:t>
    </dgm:pt>
    <dgm:pt modelId="{26E78ABD-BC69-4BF2-816E-ED1A741C184D}" type="sibTrans" cxnId="{4A8063E0-933E-409C-94CC-F1670DAF2334}">
      <dgm:prSet/>
      <dgm:spPr/>
      <dgm:t>
        <a:bodyPr/>
        <a:lstStyle/>
        <a:p>
          <a:endParaRPr lang="ru-RU"/>
        </a:p>
      </dgm:t>
    </dgm:pt>
    <dgm:pt modelId="{126BFB1B-BEC5-4065-8C73-9B8D45D2F55A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/>
            <a:t>Положения послания Президента РФ Федеральному Собранию РФ, определяющие бюджетную политику</a:t>
          </a:r>
          <a:endParaRPr lang="ru-RU" b="1" dirty="0"/>
        </a:p>
      </dgm:t>
    </dgm:pt>
    <dgm:pt modelId="{88702623-CC07-45E4-8838-5B19E6CE688D}" type="parTrans" cxnId="{C859E327-B349-446E-BD99-CBC04840E0C8}">
      <dgm:prSet/>
      <dgm:spPr/>
      <dgm:t>
        <a:bodyPr/>
        <a:lstStyle/>
        <a:p>
          <a:endParaRPr lang="ru-RU"/>
        </a:p>
      </dgm:t>
    </dgm:pt>
    <dgm:pt modelId="{11CAC174-2B53-4446-85A7-F3C47CC38B03}" type="sibTrans" cxnId="{C859E327-B349-446E-BD99-CBC04840E0C8}">
      <dgm:prSet/>
      <dgm:spPr/>
      <dgm:t>
        <a:bodyPr/>
        <a:lstStyle/>
        <a:p>
          <a:endParaRPr lang="ru-RU"/>
        </a:p>
      </dgm:t>
    </dgm:pt>
    <dgm:pt modelId="{B52646AA-C035-4148-AD2C-01940E702DC0}" type="pres">
      <dgm:prSet presAssocID="{C78D4C18-1598-4BDF-9B25-F357CCCCB493}" presName="compositeShape" presStyleCnt="0">
        <dgm:presLayoutVars>
          <dgm:dir/>
          <dgm:resizeHandles/>
        </dgm:presLayoutVars>
      </dgm:prSet>
      <dgm:spPr/>
    </dgm:pt>
    <dgm:pt modelId="{380941F2-DA91-4586-ADA5-BB5D2C8ECC97}" type="pres">
      <dgm:prSet presAssocID="{C78D4C18-1598-4BDF-9B25-F357CCCCB493}" presName="pyramid" presStyleLbl="node1" presStyleIdx="0" presStyleCnt="1"/>
      <dgm:spPr>
        <a:solidFill>
          <a:srgbClr val="00B0F0"/>
        </a:solidFill>
      </dgm:spPr>
    </dgm:pt>
    <dgm:pt modelId="{6D0CB8A3-C1FF-4FCC-A7D7-763F2B04B31C}" type="pres">
      <dgm:prSet presAssocID="{C78D4C18-1598-4BDF-9B25-F357CCCCB493}" presName="theList" presStyleCnt="0"/>
      <dgm:spPr/>
    </dgm:pt>
    <dgm:pt modelId="{1389B5D9-9B2A-486A-80D5-C5D771919181}" type="pres">
      <dgm:prSet presAssocID="{5DFD9794-EB2B-449E-A215-2C9700C7B46E}" presName="aNode" presStyleLbl="fgAcc1" presStyleIdx="0" presStyleCnt="4" custScaleX="158247" custLinFactY="296308" custLinFactNeighborX="687" custLinFactNeighborY="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C91D2A-AF03-4E7F-A749-FB73F493BC65}" type="pres">
      <dgm:prSet presAssocID="{5DFD9794-EB2B-449E-A215-2C9700C7B46E}" presName="aSpace" presStyleCnt="0"/>
      <dgm:spPr/>
    </dgm:pt>
    <dgm:pt modelId="{3D7608B0-CD9C-431A-A7CA-0E3B2E5D30E2}" type="pres">
      <dgm:prSet presAssocID="{D7AD4673-B1D8-47DB-BC4A-0533341AF630}" presName="aNode" presStyleLbl="fgAcc1" presStyleIdx="1" presStyleCnt="4" custScaleX="158278" custLinFactNeighborX="703" custLinFactNeighborY="-737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5EB8C-945D-4EF9-A4CD-8264F2D29687}" type="pres">
      <dgm:prSet presAssocID="{D7AD4673-B1D8-47DB-BC4A-0533341AF630}" presName="aSpace" presStyleCnt="0"/>
      <dgm:spPr/>
    </dgm:pt>
    <dgm:pt modelId="{5BDB44FA-8BAD-4091-8A68-98196ACB148F}" type="pres">
      <dgm:prSet presAssocID="{1510B8C4-10CD-43AA-8BC6-CAF077ED4795}" presName="aNode" presStyleLbl="fgAcc1" presStyleIdx="2" presStyleCnt="4" custScaleX="158293" custLinFactNeighborX="710" custLinFactNeighborY="-516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371A23-9646-4C94-99DD-1014F7F5DF93}" type="pres">
      <dgm:prSet presAssocID="{1510B8C4-10CD-43AA-8BC6-CAF077ED4795}" presName="aSpace" presStyleCnt="0"/>
      <dgm:spPr/>
    </dgm:pt>
    <dgm:pt modelId="{27F30D1B-B4B2-40CF-B0DF-A7F9605480F5}" type="pres">
      <dgm:prSet presAssocID="{126BFB1B-BEC5-4065-8C73-9B8D45D2F55A}" presName="aNode" presStyleLbl="fgAcc1" presStyleIdx="3" presStyleCnt="4" custScaleX="158301" custLinFactY="-300000" custLinFactNeighborX="714" custLinFactNeighborY="-3958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15E649-9A7D-4808-9589-F9BD26FE47E6}" type="pres">
      <dgm:prSet presAssocID="{126BFB1B-BEC5-4065-8C73-9B8D45D2F55A}" presName="aSpace" presStyleCnt="0"/>
      <dgm:spPr/>
    </dgm:pt>
  </dgm:ptLst>
  <dgm:cxnLst>
    <dgm:cxn modelId="{3DE9AE29-BB2C-4CAE-9349-8973E132CD81}" srcId="{C78D4C18-1598-4BDF-9B25-F357CCCCB493}" destId="{5DFD9794-EB2B-449E-A215-2C9700C7B46E}" srcOrd="0" destOrd="0" parTransId="{B6103493-7AF4-4AFD-9A40-5862952DDE64}" sibTransId="{02EA543D-799C-464B-9636-7597D42D3EAB}"/>
    <dgm:cxn modelId="{1475AE39-F4F9-4297-8D5C-6DB33084FA27}" type="presOf" srcId="{126BFB1B-BEC5-4065-8C73-9B8D45D2F55A}" destId="{27F30D1B-B4B2-40CF-B0DF-A7F9605480F5}" srcOrd="0" destOrd="0" presId="urn:microsoft.com/office/officeart/2005/8/layout/pyramid2"/>
    <dgm:cxn modelId="{BC8BE9B9-76AA-4C6C-8D11-7BF85D9674FF}" type="presOf" srcId="{D7AD4673-B1D8-47DB-BC4A-0533341AF630}" destId="{3D7608B0-CD9C-431A-A7CA-0E3B2E5D30E2}" srcOrd="0" destOrd="0" presId="urn:microsoft.com/office/officeart/2005/8/layout/pyramid2"/>
    <dgm:cxn modelId="{4455C489-7887-4EAB-AB22-F0F28B82445C}" type="presOf" srcId="{1510B8C4-10CD-43AA-8BC6-CAF077ED4795}" destId="{5BDB44FA-8BAD-4091-8A68-98196ACB148F}" srcOrd="0" destOrd="0" presId="urn:microsoft.com/office/officeart/2005/8/layout/pyramid2"/>
    <dgm:cxn modelId="{4A8063E0-933E-409C-94CC-F1670DAF2334}" srcId="{C78D4C18-1598-4BDF-9B25-F357CCCCB493}" destId="{1510B8C4-10CD-43AA-8BC6-CAF077ED4795}" srcOrd="2" destOrd="0" parTransId="{8ED9CCBF-1856-4500-A14A-8A7372A8B6C4}" sibTransId="{26E78ABD-BC69-4BF2-816E-ED1A741C184D}"/>
    <dgm:cxn modelId="{5F614ED4-D471-4A6B-B8DE-5E2A66317FE8}" type="presOf" srcId="{5DFD9794-EB2B-449E-A215-2C9700C7B46E}" destId="{1389B5D9-9B2A-486A-80D5-C5D771919181}" srcOrd="0" destOrd="0" presId="urn:microsoft.com/office/officeart/2005/8/layout/pyramid2"/>
    <dgm:cxn modelId="{64CFF88D-86FD-4505-AB04-0ED4FC4EDAB8}" type="presOf" srcId="{C78D4C18-1598-4BDF-9B25-F357CCCCB493}" destId="{B52646AA-C035-4148-AD2C-01940E702DC0}" srcOrd="0" destOrd="0" presId="urn:microsoft.com/office/officeart/2005/8/layout/pyramid2"/>
    <dgm:cxn modelId="{9490BBAB-B540-42A3-AC9F-3899110A3EAB}" srcId="{C78D4C18-1598-4BDF-9B25-F357CCCCB493}" destId="{D7AD4673-B1D8-47DB-BC4A-0533341AF630}" srcOrd="1" destOrd="0" parTransId="{84658F3C-101F-4806-8EC1-91684FEF943E}" sibTransId="{60F5DB07-8BEA-4013-A955-42BD4C0409F1}"/>
    <dgm:cxn modelId="{C859E327-B349-446E-BD99-CBC04840E0C8}" srcId="{C78D4C18-1598-4BDF-9B25-F357CCCCB493}" destId="{126BFB1B-BEC5-4065-8C73-9B8D45D2F55A}" srcOrd="3" destOrd="0" parTransId="{88702623-CC07-45E4-8838-5B19E6CE688D}" sibTransId="{11CAC174-2B53-4446-85A7-F3C47CC38B03}"/>
    <dgm:cxn modelId="{A911B78D-D2DD-479D-8AD3-722657127A81}" type="presParOf" srcId="{B52646AA-C035-4148-AD2C-01940E702DC0}" destId="{380941F2-DA91-4586-ADA5-BB5D2C8ECC97}" srcOrd="0" destOrd="0" presId="urn:microsoft.com/office/officeart/2005/8/layout/pyramid2"/>
    <dgm:cxn modelId="{8D74DEFB-1F81-4C7B-BC6E-0BB7F4D9332C}" type="presParOf" srcId="{B52646AA-C035-4148-AD2C-01940E702DC0}" destId="{6D0CB8A3-C1FF-4FCC-A7D7-763F2B04B31C}" srcOrd="1" destOrd="0" presId="urn:microsoft.com/office/officeart/2005/8/layout/pyramid2"/>
    <dgm:cxn modelId="{6A14B0BC-C2DB-4F5F-A727-F7A554AE3145}" type="presParOf" srcId="{6D0CB8A3-C1FF-4FCC-A7D7-763F2B04B31C}" destId="{1389B5D9-9B2A-486A-80D5-C5D771919181}" srcOrd="0" destOrd="0" presId="urn:microsoft.com/office/officeart/2005/8/layout/pyramid2"/>
    <dgm:cxn modelId="{811E513A-5A4A-4B80-B51C-C3F58BDCF3A5}" type="presParOf" srcId="{6D0CB8A3-C1FF-4FCC-A7D7-763F2B04B31C}" destId="{80C91D2A-AF03-4E7F-A749-FB73F493BC65}" srcOrd="1" destOrd="0" presId="urn:microsoft.com/office/officeart/2005/8/layout/pyramid2"/>
    <dgm:cxn modelId="{CCC8BCFE-B19C-47EE-8799-D54365778EFD}" type="presParOf" srcId="{6D0CB8A3-C1FF-4FCC-A7D7-763F2B04B31C}" destId="{3D7608B0-CD9C-431A-A7CA-0E3B2E5D30E2}" srcOrd="2" destOrd="0" presId="urn:microsoft.com/office/officeart/2005/8/layout/pyramid2"/>
    <dgm:cxn modelId="{148D2D8C-66A0-4CE9-A2C6-89B96AE1FDF4}" type="presParOf" srcId="{6D0CB8A3-C1FF-4FCC-A7D7-763F2B04B31C}" destId="{A125EB8C-945D-4EF9-A4CD-8264F2D29687}" srcOrd="3" destOrd="0" presId="urn:microsoft.com/office/officeart/2005/8/layout/pyramid2"/>
    <dgm:cxn modelId="{6ADAF2C4-FDAA-4D4A-92CE-8ABBA4FBC562}" type="presParOf" srcId="{6D0CB8A3-C1FF-4FCC-A7D7-763F2B04B31C}" destId="{5BDB44FA-8BAD-4091-8A68-98196ACB148F}" srcOrd="4" destOrd="0" presId="urn:microsoft.com/office/officeart/2005/8/layout/pyramid2"/>
    <dgm:cxn modelId="{C536F18F-E6CB-4931-93C9-8EF6D6DAE484}" type="presParOf" srcId="{6D0CB8A3-C1FF-4FCC-A7D7-763F2B04B31C}" destId="{BD371A23-9646-4C94-99DD-1014F7F5DF93}" srcOrd="5" destOrd="0" presId="urn:microsoft.com/office/officeart/2005/8/layout/pyramid2"/>
    <dgm:cxn modelId="{A378232C-37C4-4C47-9BE8-60D5897564AA}" type="presParOf" srcId="{6D0CB8A3-C1FF-4FCC-A7D7-763F2B04B31C}" destId="{27F30D1B-B4B2-40CF-B0DF-A7F9605480F5}" srcOrd="6" destOrd="0" presId="urn:microsoft.com/office/officeart/2005/8/layout/pyramid2"/>
    <dgm:cxn modelId="{61B56268-0757-4468-A807-3340DC85EF33}" type="presParOf" srcId="{6D0CB8A3-C1FF-4FCC-A7D7-763F2B04B31C}" destId="{2815E649-9A7D-4808-9589-F9BD26FE47E6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2CA6EE-B47B-41DA-A26E-145B786BF52E}" type="doc">
      <dgm:prSet loTypeId="urn:microsoft.com/office/officeart/2005/8/layout/hList6" loCatId="list" qsTypeId="urn:microsoft.com/office/officeart/2005/8/quickstyle/3d6" qsCatId="3D" csTypeId="urn:microsoft.com/office/officeart/2005/8/colors/accent1_2#3" csCatId="accent1" phldr="1"/>
      <dgm:spPr>
        <a:scene3d>
          <a:camera prst="isometricOffAxis2Left" zoom="92000"/>
          <a:lightRig rig="threePt" dir="t">
            <a:rot lat="0" lon="0" rev="0"/>
          </a:lightRig>
        </a:scene3d>
      </dgm:spPr>
      <dgm:t>
        <a:bodyPr/>
        <a:lstStyle/>
        <a:p>
          <a:endParaRPr lang="ru-RU"/>
        </a:p>
      </dgm:t>
    </dgm:pt>
    <dgm:pt modelId="{2F7850C1-C52E-455A-B235-E8808F6762BD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Основные целевые показатели программы</a:t>
          </a:r>
          <a:endParaRPr lang="ru-RU" sz="1400" dirty="0">
            <a:solidFill>
              <a:schemeClr val="tx1"/>
            </a:solidFill>
          </a:endParaRPr>
        </a:p>
      </dgm:t>
    </dgm:pt>
    <dgm:pt modelId="{21843DDC-DC86-40FA-A294-E3F9457CC84F}" type="parTrans" cxnId="{CABB92DE-68FD-4D93-8BB1-7D7C21EA81F5}">
      <dgm:prSet/>
      <dgm:spPr/>
      <dgm:t>
        <a:bodyPr/>
        <a:lstStyle/>
        <a:p>
          <a:endParaRPr lang="ru-RU"/>
        </a:p>
      </dgm:t>
    </dgm:pt>
    <dgm:pt modelId="{75EAF12F-5997-436E-A6E7-9D1EA4D0F099}" type="sibTrans" cxnId="{CABB92DE-68FD-4D93-8BB1-7D7C21EA81F5}">
      <dgm:prSet/>
      <dgm:spPr/>
      <dgm:t>
        <a:bodyPr/>
        <a:lstStyle/>
        <a:p>
          <a:endParaRPr lang="ru-RU"/>
        </a:p>
      </dgm:t>
    </dgm:pt>
    <dgm:pt modelId="{A1118900-4CD4-4E5C-942D-4E7C449FA7DC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2018 -2020 г.г. (ежегодно)</a:t>
          </a:r>
          <a:endParaRPr lang="ru-RU" sz="1400" dirty="0">
            <a:solidFill>
              <a:schemeClr val="tx1"/>
            </a:solidFill>
          </a:endParaRPr>
        </a:p>
      </dgm:t>
    </dgm:pt>
    <dgm:pt modelId="{E785B8F1-E53B-4250-8062-98D0363E44A3}" type="parTrans" cxnId="{11B0F871-EDE4-40C1-AFC3-AACE864E8D59}">
      <dgm:prSet/>
      <dgm:spPr/>
      <dgm:t>
        <a:bodyPr/>
        <a:lstStyle/>
        <a:p>
          <a:endParaRPr lang="ru-RU"/>
        </a:p>
      </dgm:t>
    </dgm:pt>
    <dgm:pt modelId="{2B3F3A44-A4BD-4045-BCF6-4FFAE967BBE7}" type="sibTrans" cxnId="{11B0F871-EDE4-40C1-AFC3-AACE864E8D59}">
      <dgm:prSet/>
      <dgm:spPr/>
      <dgm:t>
        <a:bodyPr/>
        <a:lstStyle/>
        <a:p>
          <a:endParaRPr lang="ru-RU"/>
        </a:p>
      </dgm:t>
    </dgm:pt>
    <dgm:pt modelId="{59F8F3F8-1AF8-4474-BAC4-A3D61F0E0C0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Степень качества управления муниципальными финансами (рассчитывается по утвержденной методике)</a:t>
          </a:r>
        </a:p>
      </dgm:t>
    </dgm:pt>
    <dgm:pt modelId="{71F94112-3ADF-4578-8F95-249FBBC973AB}" type="parTrans" cxnId="{BC0BAC37-3BBF-40E3-A28B-EB65CC91C105}">
      <dgm:prSet/>
      <dgm:spPr/>
      <dgm:t>
        <a:bodyPr/>
        <a:lstStyle/>
        <a:p>
          <a:endParaRPr lang="ru-RU"/>
        </a:p>
      </dgm:t>
    </dgm:pt>
    <dgm:pt modelId="{1372AE58-483A-42C6-92E9-BB2C3FD67F3C}" type="sibTrans" cxnId="{BC0BAC37-3BBF-40E3-A28B-EB65CC91C105}">
      <dgm:prSet/>
      <dgm:spPr/>
      <dgm:t>
        <a:bodyPr/>
        <a:lstStyle/>
        <a:p>
          <a:endParaRPr lang="ru-RU"/>
        </a:p>
      </dgm:t>
    </dgm:pt>
    <dgm:pt modelId="{3A87FC50-4DB7-4C8F-9B61-193E7C6D4D6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1</a:t>
          </a:r>
          <a:endParaRPr lang="ru-RU" sz="1400" dirty="0">
            <a:solidFill>
              <a:schemeClr val="tx1"/>
            </a:solidFill>
          </a:endParaRPr>
        </a:p>
      </dgm:t>
    </dgm:pt>
    <dgm:pt modelId="{1A8DDCB9-C68A-40BA-A00E-A66B9D60B801}" type="parTrans" cxnId="{9983DD39-14DF-41B8-BD46-5FAD4D71DC5A}">
      <dgm:prSet/>
      <dgm:spPr/>
      <dgm:t>
        <a:bodyPr/>
        <a:lstStyle/>
        <a:p>
          <a:endParaRPr lang="ru-RU"/>
        </a:p>
      </dgm:t>
    </dgm:pt>
    <dgm:pt modelId="{7675721D-48C6-43CF-A6E2-8CE25C276FE7}" type="sibTrans" cxnId="{9983DD39-14DF-41B8-BD46-5FAD4D71DC5A}">
      <dgm:prSet/>
      <dgm:spPr/>
      <dgm:t>
        <a:bodyPr/>
        <a:lstStyle/>
        <a:p>
          <a:endParaRPr lang="ru-RU"/>
        </a:p>
      </dgm:t>
    </dgm:pt>
    <dgm:pt modelId="{F317C4C7-8DF4-4E48-9EB0-4073B89E361E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Уровень муниципального долга МО «Жигаловский район», %</a:t>
          </a:r>
          <a:endParaRPr lang="ru-RU" sz="1400" dirty="0">
            <a:solidFill>
              <a:schemeClr val="tx1"/>
            </a:solidFill>
          </a:endParaRPr>
        </a:p>
      </dgm:t>
    </dgm:pt>
    <dgm:pt modelId="{42DEDCB1-1AA7-4DEA-B460-3C4CF1106911}" type="parTrans" cxnId="{D1277D7F-5C01-417B-9B08-06784CF91B5A}">
      <dgm:prSet/>
      <dgm:spPr/>
      <dgm:t>
        <a:bodyPr/>
        <a:lstStyle/>
        <a:p>
          <a:endParaRPr lang="ru-RU"/>
        </a:p>
      </dgm:t>
    </dgm:pt>
    <dgm:pt modelId="{7ACD615D-B8FC-4D78-9B85-32A6B567EC58}" type="sibTrans" cxnId="{D1277D7F-5C01-417B-9B08-06784CF91B5A}">
      <dgm:prSet/>
      <dgm:spPr/>
      <dgm:t>
        <a:bodyPr/>
        <a:lstStyle/>
        <a:p>
          <a:endParaRPr lang="ru-RU"/>
        </a:p>
      </dgm:t>
    </dgm:pt>
    <dgm:pt modelId="{F27ABF02-D811-4AF9-AC92-5C9DB3C63362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Не более 15,0</a:t>
          </a:r>
          <a:endParaRPr lang="ru-RU" sz="1400" dirty="0">
            <a:solidFill>
              <a:schemeClr val="tx1"/>
            </a:solidFill>
          </a:endParaRPr>
        </a:p>
      </dgm:t>
    </dgm:pt>
    <dgm:pt modelId="{08FC8243-6C20-4C5B-8970-50624BEADB4F}" type="parTrans" cxnId="{0C2D33B7-4574-4B3F-A99E-013F871B54FC}">
      <dgm:prSet/>
      <dgm:spPr/>
      <dgm:t>
        <a:bodyPr/>
        <a:lstStyle/>
        <a:p>
          <a:endParaRPr lang="ru-RU"/>
        </a:p>
      </dgm:t>
    </dgm:pt>
    <dgm:pt modelId="{807AAE1F-73BD-4D8F-B8D6-95A2FBC37E40}" type="sibTrans" cxnId="{0C2D33B7-4574-4B3F-A99E-013F871B54FC}">
      <dgm:prSet/>
      <dgm:spPr/>
      <dgm:t>
        <a:bodyPr/>
        <a:lstStyle/>
        <a:p>
          <a:endParaRPr lang="ru-RU"/>
        </a:p>
      </dgm:t>
    </dgm:pt>
    <dgm:pt modelId="{EE32BC53-B06C-4BDC-852D-8553DE75976C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Темп роста налоговых и неналоговых доходов консолидированного бюджета МО «Жигаловский район», %  </a:t>
          </a:r>
        </a:p>
        <a:p>
          <a:r>
            <a:rPr lang="ru-RU" sz="1200" dirty="0" smtClean="0">
              <a:solidFill>
                <a:schemeClr val="tx1"/>
              </a:solidFill>
            </a:rPr>
            <a:t>не менее 1,0</a:t>
          </a:r>
          <a:endParaRPr lang="ru-RU" sz="1200" dirty="0">
            <a:solidFill>
              <a:schemeClr val="tx1"/>
            </a:solidFill>
          </a:endParaRPr>
        </a:p>
      </dgm:t>
    </dgm:pt>
    <dgm:pt modelId="{42586CB8-FA3A-4BC1-BBF3-47C638B37749}" type="parTrans" cxnId="{4AE8A065-95E3-43D6-87DF-E6B82179B77B}">
      <dgm:prSet/>
      <dgm:spPr/>
      <dgm:t>
        <a:bodyPr/>
        <a:lstStyle/>
        <a:p>
          <a:endParaRPr lang="ru-RU"/>
        </a:p>
      </dgm:t>
    </dgm:pt>
    <dgm:pt modelId="{CACF864E-9C3A-4806-9CE6-644A9B2FB774}" type="sibTrans" cxnId="{4AE8A065-95E3-43D6-87DF-E6B82179B77B}">
      <dgm:prSet/>
      <dgm:spPr/>
      <dgm:t>
        <a:bodyPr/>
        <a:lstStyle/>
        <a:p>
          <a:endParaRPr lang="ru-RU"/>
        </a:p>
      </dgm:t>
    </dgm:pt>
    <dgm:pt modelId="{331190FC-2D88-413B-BB00-2A917AA52292}" type="pres">
      <dgm:prSet presAssocID="{7A2CA6EE-B47B-41DA-A26E-145B786BF52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ABA2C4-DBF4-455A-9F99-0DC404FD692F}" type="pres">
      <dgm:prSet presAssocID="{2F7850C1-C52E-455A-B235-E8808F6762B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12F9E-E8EF-43B2-8666-EC47D561ABDF}" type="pres">
      <dgm:prSet presAssocID="{75EAF12F-5997-436E-A6E7-9D1EA4D0F099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7D3FBD8D-A0F5-450B-89B9-1D4FAB1BB996}" type="pres">
      <dgm:prSet presAssocID="{59F8F3F8-1AF8-4474-BAC4-A3D61F0E0C0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5ACFB9-387A-4C85-94D5-63AB584A7354}" type="pres">
      <dgm:prSet presAssocID="{1372AE58-483A-42C6-92E9-BB2C3FD67F3C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27F724A5-B6C8-4F91-B24B-CA53CD09214A}" type="pres">
      <dgm:prSet presAssocID="{F317C4C7-8DF4-4E48-9EB0-4073B89E361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C27C21-6C8B-47B6-B029-D3AD1924BD92}" type="pres">
      <dgm:prSet presAssocID="{7ACD615D-B8FC-4D78-9B85-32A6B567EC58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D5A05D87-F327-4CED-8864-E3E9F0348EF9}" type="pres">
      <dgm:prSet presAssocID="{EE32BC53-B06C-4BDC-852D-8553DE75976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BB92DE-68FD-4D93-8BB1-7D7C21EA81F5}" srcId="{7A2CA6EE-B47B-41DA-A26E-145B786BF52E}" destId="{2F7850C1-C52E-455A-B235-E8808F6762BD}" srcOrd="0" destOrd="0" parTransId="{21843DDC-DC86-40FA-A294-E3F9457CC84F}" sibTransId="{75EAF12F-5997-436E-A6E7-9D1EA4D0F099}"/>
    <dgm:cxn modelId="{DC94E950-766D-40CF-B7E0-194E32828C28}" type="presOf" srcId="{7A2CA6EE-B47B-41DA-A26E-145B786BF52E}" destId="{331190FC-2D88-413B-BB00-2A917AA52292}" srcOrd="0" destOrd="0" presId="urn:microsoft.com/office/officeart/2005/8/layout/hList6"/>
    <dgm:cxn modelId="{11B0F871-EDE4-40C1-AFC3-AACE864E8D59}" srcId="{2F7850C1-C52E-455A-B235-E8808F6762BD}" destId="{A1118900-4CD4-4E5C-942D-4E7C449FA7DC}" srcOrd="0" destOrd="0" parTransId="{E785B8F1-E53B-4250-8062-98D0363E44A3}" sibTransId="{2B3F3A44-A4BD-4045-BCF6-4FFAE967BBE7}"/>
    <dgm:cxn modelId="{9983DD39-14DF-41B8-BD46-5FAD4D71DC5A}" srcId="{59F8F3F8-1AF8-4474-BAC4-A3D61F0E0C08}" destId="{3A87FC50-4DB7-4C8F-9B61-193E7C6D4D68}" srcOrd="0" destOrd="0" parTransId="{1A8DDCB9-C68A-40BA-A00E-A66B9D60B801}" sibTransId="{7675721D-48C6-43CF-A6E2-8CE25C276FE7}"/>
    <dgm:cxn modelId="{57018BF3-F215-4B41-BADE-5F468C7576C0}" type="presOf" srcId="{F27ABF02-D811-4AF9-AC92-5C9DB3C63362}" destId="{27F724A5-B6C8-4F91-B24B-CA53CD09214A}" srcOrd="0" destOrd="1" presId="urn:microsoft.com/office/officeart/2005/8/layout/hList6"/>
    <dgm:cxn modelId="{5894DDA7-C154-4FA3-8553-1C7B87C7F62B}" type="presOf" srcId="{EE32BC53-B06C-4BDC-852D-8553DE75976C}" destId="{D5A05D87-F327-4CED-8864-E3E9F0348EF9}" srcOrd="0" destOrd="0" presId="urn:microsoft.com/office/officeart/2005/8/layout/hList6"/>
    <dgm:cxn modelId="{0C2D33B7-4574-4B3F-A99E-013F871B54FC}" srcId="{F317C4C7-8DF4-4E48-9EB0-4073B89E361E}" destId="{F27ABF02-D811-4AF9-AC92-5C9DB3C63362}" srcOrd="0" destOrd="0" parTransId="{08FC8243-6C20-4C5B-8970-50624BEADB4F}" sibTransId="{807AAE1F-73BD-4D8F-B8D6-95A2FBC37E40}"/>
    <dgm:cxn modelId="{0080793B-980C-42D0-8068-F27225082B85}" type="presOf" srcId="{59F8F3F8-1AF8-4474-BAC4-A3D61F0E0C08}" destId="{7D3FBD8D-A0F5-450B-89B9-1D4FAB1BB996}" srcOrd="0" destOrd="0" presId="urn:microsoft.com/office/officeart/2005/8/layout/hList6"/>
    <dgm:cxn modelId="{D1277D7F-5C01-417B-9B08-06784CF91B5A}" srcId="{7A2CA6EE-B47B-41DA-A26E-145B786BF52E}" destId="{F317C4C7-8DF4-4E48-9EB0-4073B89E361E}" srcOrd="2" destOrd="0" parTransId="{42DEDCB1-1AA7-4DEA-B460-3C4CF1106911}" sibTransId="{7ACD615D-B8FC-4D78-9B85-32A6B567EC58}"/>
    <dgm:cxn modelId="{59D3EE0E-3584-4AE2-8D66-05842C2BC844}" type="presOf" srcId="{A1118900-4CD4-4E5C-942D-4E7C449FA7DC}" destId="{C3ABA2C4-DBF4-455A-9F99-0DC404FD692F}" srcOrd="0" destOrd="1" presId="urn:microsoft.com/office/officeart/2005/8/layout/hList6"/>
    <dgm:cxn modelId="{45669663-75B7-4A29-8927-22B67EF27473}" type="presOf" srcId="{3A87FC50-4DB7-4C8F-9B61-193E7C6D4D68}" destId="{7D3FBD8D-A0F5-450B-89B9-1D4FAB1BB996}" srcOrd="0" destOrd="1" presId="urn:microsoft.com/office/officeart/2005/8/layout/hList6"/>
    <dgm:cxn modelId="{BC0BAC37-3BBF-40E3-A28B-EB65CC91C105}" srcId="{7A2CA6EE-B47B-41DA-A26E-145B786BF52E}" destId="{59F8F3F8-1AF8-4474-BAC4-A3D61F0E0C08}" srcOrd="1" destOrd="0" parTransId="{71F94112-3ADF-4578-8F95-249FBBC973AB}" sibTransId="{1372AE58-483A-42C6-92E9-BB2C3FD67F3C}"/>
    <dgm:cxn modelId="{86403D96-62E7-46CC-958A-DDFBABB352C0}" type="presOf" srcId="{F317C4C7-8DF4-4E48-9EB0-4073B89E361E}" destId="{27F724A5-B6C8-4F91-B24B-CA53CD09214A}" srcOrd="0" destOrd="0" presId="urn:microsoft.com/office/officeart/2005/8/layout/hList6"/>
    <dgm:cxn modelId="{2020E5FA-0DA7-4EBC-9D86-D6EBC3B94BFB}" type="presOf" srcId="{2F7850C1-C52E-455A-B235-E8808F6762BD}" destId="{C3ABA2C4-DBF4-455A-9F99-0DC404FD692F}" srcOrd="0" destOrd="0" presId="urn:microsoft.com/office/officeart/2005/8/layout/hList6"/>
    <dgm:cxn modelId="{4AE8A065-95E3-43D6-87DF-E6B82179B77B}" srcId="{7A2CA6EE-B47B-41DA-A26E-145B786BF52E}" destId="{EE32BC53-B06C-4BDC-852D-8553DE75976C}" srcOrd="3" destOrd="0" parTransId="{42586CB8-FA3A-4BC1-BBF3-47C638B37749}" sibTransId="{CACF864E-9C3A-4806-9CE6-644A9B2FB774}"/>
    <dgm:cxn modelId="{DAA1EA3B-EADD-42F7-947D-E0C09569137C}" type="presParOf" srcId="{331190FC-2D88-413B-BB00-2A917AA52292}" destId="{C3ABA2C4-DBF4-455A-9F99-0DC404FD692F}" srcOrd="0" destOrd="0" presId="urn:microsoft.com/office/officeart/2005/8/layout/hList6"/>
    <dgm:cxn modelId="{7805F159-2910-494F-92A1-B460C62DC7ED}" type="presParOf" srcId="{331190FC-2D88-413B-BB00-2A917AA52292}" destId="{2EB12F9E-E8EF-43B2-8666-EC47D561ABDF}" srcOrd="1" destOrd="0" presId="urn:microsoft.com/office/officeart/2005/8/layout/hList6"/>
    <dgm:cxn modelId="{426349EA-DA16-4EFC-BB69-48A86B77E4A5}" type="presParOf" srcId="{331190FC-2D88-413B-BB00-2A917AA52292}" destId="{7D3FBD8D-A0F5-450B-89B9-1D4FAB1BB996}" srcOrd="2" destOrd="0" presId="urn:microsoft.com/office/officeart/2005/8/layout/hList6"/>
    <dgm:cxn modelId="{C3763FF4-1197-4FEB-BACB-82DE7B2D3673}" type="presParOf" srcId="{331190FC-2D88-413B-BB00-2A917AA52292}" destId="{955ACFB9-387A-4C85-94D5-63AB584A7354}" srcOrd="3" destOrd="0" presId="urn:microsoft.com/office/officeart/2005/8/layout/hList6"/>
    <dgm:cxn modelId="{E18875B7-CE71-4459-A8C7-F8C8060863B8}" type="presParOf" srcId="{331190FC-2D88-413B-BB00-2A917AA52292}" destId="{27F724A5-B6C8-4F91-B24B-CA53CD09214A}" srcOrd="4" destOrd="0" presId="urn:microsoft.com/office/officeart/2005/8/layout/hList6"/>
    <dgm:cxn modelId="{6F7A4085-8381-4CEB-AD3C-BA7B3656F591}" type="presParOf" srcId="{331190FC-2D88-413B-BB00-2A917AA52292}" destId="{69C27C21-6C8B-47B6-B029-D3AD1924BD92}" srcOrd="5" destOrd="0" presId="urn:microsoft.com/office/officeart/2005/8/layout/hList6"/>
    <dgm:cxn modelId="{A0EBC089-641B-468B-85DA-FE8CFF30BD3E}" type="presParOf" srcId="{331190FC-2D88-413B-BB00-2A917AA52292}" destId="{D5A05D87-F327-4CED-8864-E3E9F0348EF9}" srcOrd="6" destOrd="0" presId="urn:microsoft.com/office/officeart/2005/8/layout/hList6"/>
  </dgm:cxnLst>
  <dgm:bg>
    <a:effectLst>
      <a:glow rad="1016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2CA6EE-B47B-41DA-A26E-145B786BF52E}" type="doc">
      <dgm:prSet loTypeId="urn:microsoft.com/office/officeart/2005/8/layout/hList6" loCatId="list" qsTypeId="urn:microsoft.com/office/officeart/2005/8/quickstyle/3d6" qsCatId="3D" csTypeId="urn:microsoft.com/office/officeart/2005/8/colors/accent1_2#4" csCatId="accent1" phldr="1"/>
      <dgm:spPr>
        <a:scene3d>
          <a:camera prst="isometricOffAxis2Left" zoom="92000"/>
          <a:lightRig rig="threePt" dir="t">
            <a:rot lat="0" lon="0" rev="0"/>
          </a:lightRig>
        </a:scene3d>
      </dgm:spPr>
      <dgm:t>
        <a:bodyPr/>
        <a:lstStyle/>
        <a:p>
          <a:endParaRPr lang="ru-RU"/>
        </a:p>
      </dgm:t>
    </dgm:pt>
    <dgm:pt modelId="{2F7850C1-C52E-455A-B235-E8808F6762BD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Основные целевые показатели программы</a:t>
          </a:r>
          <a:endParaRPr lang="ru-RU" sz="1400" dirty="0">
            <a:solidFill>
              <a:schemeClr val="tx1"/>
            </a:solidFill>
          </a:endParaRPr>
        </a:p>
      </dgm:t>
    </dgm:pt>
    <dgm:pt modelId="{21843DDC-DC86-40FA-A294-E3F9457CC84F}" type="parTrans" cxnId="{CABB92DE-68FD-4D93-8BB1-7D7C21EA81F5}">
      <dgm:prSet/>
      <dgm:spPr/>
      <dgm:t>
        <a:bodyPr/>
        <a:lstStyle/>
        <a:p>
          <a:endParaRPr lang="ru-RU"/>
        </a:p>
      </dgm:t>
    </dgm:pt>
    <dgm:pt modelId="{75EAF12F-5997-436E-A6E7-9D1EA4D0F099}" type="sibTrans" cxnId="{CABB92DE-68FD-4D93-8BB1-7D7C21EA81F5}">
      <dgm:prSet/>
      <dgm:spPr/>
      <dgm:t>
        <a:bodyPr/>
        <a:lstStyle/>
        <a:p>
          <a:endParaRPr lang="ru-RU"/>
        </a:p>
      </dgm:t>
    </dgm:pt>
    <dgm:pt modelId="{A1118900-4CD4-4E5C-942D-4E7C449FA7DC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2018  год</a:t>
          </a:r>
          <a:endParaRPr lang="ru-RU" sz="1400" dirty="0">
            <a:solidFill>
              <a:schemeClr val="tx1"/>
            </a:solidFill>
          </a:endParaRPr>
        </a:p>
      </dgm:t>
    </dgm:pt>
    <dgm:pt modelId="{E785B8F1-E53B-4250-8062-98D0363E44A3}" type="parTrans" cxnId="{11B0F871-EDE4-40C1-AFC3-AACE864E8D59}">
      <dgm:prSet/>
      <dgm:spPr/>
      <dgm:t>
        <a:bodyPr/>
        <a:lstStyle/>
        <a:p>
          <a:endParaRPr lang="ru-RU"/>
        </a:p>
      </dgm:t>
    </dgm:pt>
    <dgm:pt modelId="{2B3F3A44-A4BD-4045-BCF6-4FFAE967BBE7}" type="sibTrans" cxnId="{11B0F871-EDE4-40C1-AFC3-AACE864E8D59}">
      <dgm:prSet/>
      <dgm:spPr/>
      <dgm:t>
        <a:bodyPr/>
        <a:lstStyle/>
        <a:p>
          <a:endParaRPr lang="ru-RU"/>
        </a:p>
      </dgm:t>
    </dgm:pt>
    <dgm:pt modelId="{59F8F3F8-1AF8-4474-BAC4-A3D61F0E0C0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800" dirty="0" smtClean="0">
              <a:solidFill>
                <a:schemeClr val="tx1"/>
              </a:solidFill>
            </a:rPr>
            <a:t>Доступность дошкольного образования (отношение численности детей в возрасте от 3 до 7 лет, получающих дошкольное образование в текущем году к сумме численности детей в возрасте от 3 до 7  лет, получающих дошкольное образование в текущем году и численности детей в возрасте от 3 до 7 лет, находящихся в очереди на получение в текущем году дошкольного образования %</a:t>
          </a:r>
        </a:p>
      </dgm:t>
    </dgm:pt>
    <dgm:pt modelId="{71F94112-3ADF-4578-8F95-249FBBC973AB}" type="parTrans" cxnId="{BC0BAC37-3BBF-40E3-A28B-EB65CC91C105}">
      <dgm:prSet/>
      <dgm:spPr/>
      <dgm:t>
        <a:bodyPr/>
        <a:lstStyle/>
        <a:p>
          <a:endParaRPr lang="ru-RU"/>
        </a:p>
      </dgm:t>
    </dgm:pt>
    <dgm:pt modelId="{1372AE58-483A-42C6-92E9-BB2C3FD67F3C}" type="sibTrans" cxnId="{BC0BAC37-3BBF-40E3-A28B-EB65CC91C105}">
      <dgm:prSet/>
      <dgm:spPr/>
      <dgm:t>
        <a:bodyPr/>
        <a:lstStyle/>
        <a:p>
          <a:endParaRPr lang="ru-RU"/>
        </a:p>
      </dgm:t>
    </dgm:pt>
    <dgm:pt modelId="{3A87FC50-4DB7-4C8F-9B61-193E7C6D4D6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000" dirty="0" smtClean="0">
              <a:solidFill>
                <a:schemeClr val="tx1"/>
              </a:solidFill>
            </a:rPr>
            <a:t>92</a:t>
          </a:r>
          <a:endParaRPr lang="ru-RU" sz="1000" dirty="0">
            <a:solidFill>
              <a:schemeClr val="tx1"/>
            </a:solidFill>
          </a:endParaRPr>
        </a:p>
      </dgm:t>
    </dgm:pt>
    <dgm:pt modelId="{1A8DDCB9-C68A-40BA-A00E-A66B9D60B801}" type="parTrans" cxnId="{9983DD39-14DF-41B8-BD46-5FAD4D71DC5A}">
      <dgm:prSet/>
      <dgm:spPr/>
      <dgm:t>
        <a:bodyPr/>
        <a:lstStyle/>
        <a:p>
          <a:endParaRPr lang="ru-RU"/>
        </a:p>
      </dgm:t>
    </dgm:pt>
    <dgm:pt modelId="{7675721D-48C6-43CF-A6E2-8CE25C276FE7}" type="sibTrans" cxnId="{9983DD39-14DF-41B8-BD46-5FAD4D71DC5A}">
      <dgm:prSet/>
      <dgm:spPr/>
      <dgm:t>
        <a:bodyPr/>
        <a:lstStyle/>
        <a:p>
          <a:endParaRPr lang="ru-RU"/>
        </a:p>
      </dgm:t>
    </dgm:pt>
    <dgm:pt modelId="{25571FFB-3869-4151-9CD6-F10B86AF0044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Доля выпускников муниципальных общеобразовательных учреждений, получивших аттестат о среднем общем образовании ,%</a:t>
          </a:r>
        </a:p>
        <a:p>
          <a:r>
            <a:rPr lang="ru-RU" sz="1200" dirty="0" smtClean="0">
              <a:solidFill>
                <a:schemeClr val="tx1"/>
              </a:solidFill>
            </a:rPr>
            <a:t>100 ежегодно</a:t>
          </a:r>
        </a:p>
      </dgm:t>
    </dgm:pt>
    <dgm:pt modelId="{512541EC-52FC-4B59-8F16-97FF34B0F4DE}" type="parTrans" cxnId="{4E6D4828-E528-41EA-A143-46799A57B7CA}">
      <dgm:prSet/>
      <dgm:spPr/>
      <dgm:t>
        <a:bodyPr/>
        <a:lstStyle/>
        <a:p>
          <a:endParaRPr lang="ru-RU"/>
        </a:p>
      </dgm:t>
    </dgm:pt>
    <dgm:pt modelId="{39DCD003-9782-4A74-ABCE-0597F2A11A74}" type="sibTrans" cxnId="{4E6D4828-E528-41EA-A143-46799A57B7CA}">
      <dgm:prSet/>
      <dgm:spPr/>
      <dgm:t>
        <a:bodyPr/>
        <a:lstStyle/>
        <a:p>
          <a:endParaRPr lang="ru-RU"/>
        </a:p>
      </dgm:t>
    </dgm:pt>
    <dgm:pt modelId="{4A022DDE-C58F-4405-A9CE-7BB98765FC30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2019 год</a:t>
          </a:r>
          <a:endParaRPr lang="ru-RU" sz="1400" dirty="0">
            <a:solidFill>
              <a:schemeClr val="tx1"/>
            </a:solidFill>
          </a:endParaRPr>
        </a:p>
      </dgm:t>
    </dgm:pt>
    <dgm:pt modelId="{1137B8CF-73E4-4F22-B85C-1D7754039272}" type="parTrans" cxnId="{0AB18563-368E-4662-AD89-3CEA7F9A075B}">
      <dgm:prSet/>
      <dgm:spPr/>
      <dgm:t>
        <a:bodyPr/>
        <a:lstStyle/>
        <a:p>
          <a:endParaRPr lang="ru-RU"/>
        </a:p>
      </dgm:t>
    </dgm:pt>
    <dgm:pt modelId="{5F107322-F312-470A-985B-9764D768803D}" type="sibTrans" cxnId="{0AB18563-368E-4662-AD89-3CEA7F9A075B}">
      <dgm:prSet/>
      <dgm:spPr/>
      <dgm:t>
        <a:bodyPr/>
        <a:lstStyle/>
        <a:p>
          <a:endParaRPr lang="ru-RU"/>
        </a:p>
      </dgm:t>
    </dgm:pt>
    <dgm:pt modelId="{F65C17AB-2D09-4D8E-A5D4-1D3065E44427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2020 год</a:t>
          </a:r>
          <a:endParaRPr lang="ru-RU" sz="1400" dirty="0">
            <a:solidFill>
              <a:schemeClr val="tx1"/>
            </a:solidFill>
          </a:endParaRPr>
        </a:p>
      </dgm:t>
    </dgm:pt>
    <dgm:pt modelId="{7A9D0842-B9C8-4E97-A1D0-4AC140D23F60}" type="parTrans" cxnId="{ABC975ED-424C-46DF-8A5B-0CE8EF71517E}">
      <dgm:prSet/>
      <dgm:spPr/>
      <dgm:t>
        <a:bodyPr/>
        <a:lstStyle/>
        <a:p>
          <a:endParaRPr lang="ru-RU"/>
        </a:p>
      </dgm:t>
    </dgm:pt>
    <dgm:pt modelId="{85C0B7A0-6741-4F3E-9762-0B43931EB0CB}" type="sibTrans" cxnId="{ABC975ED-424C-46DF-8A5B-0CE8EF71517E}">
      <dgm:prSet/>
      <dgm:spPr/>
      <dgm:t>
        <a:bodyPr/>
        <a:lstStyle/>
        <a:p>
          <a:endParaRPr lang="ru-RU"/>
        </a:p>
      </dgm:t>
    </dgm:pt>
    <dgm:pt modelId="{EB85DE26-60D9-4D79-A80B-6A7AAE4782CE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000" dirty="0" smtClean="0">
              <a:solidFill>
                <a:schemeClr val="tx1"/>
              </a:solidFill>
            </a:rPr>
            <a:t>Доля детей в возрасте 5-18 лет, поучающих услуги по </a:t>
          </a:r>
          <a:r>
            <a:rPr lang="ru-RU" sz="1000" dirty="0" err="1" smtClean="0">
              <a:solidFill>
                <a:schemeClr val="tx1"/>
              </a:solidFill>
            </a:rPr>
            <a:t>допобразованию</a:t>
          </a:r>
          <a:r>
            <a:rPr lang="ru-RU" sz="1000" dirty="0" smtClean="0">
              <a:solidFill>
                <a:schemeClr val="tx1"/>
              </a:solidFill>
            </a:rPr>
            <a:t> в муниципальных образовательных организациях в общем количестве детей данной возрастной группы, %       </a:t>
          </a:r>
        </a:p>
        <a:p>
          <a:r>
            <a:rPr lang="ru-RU" sz="1200" dirty="0" smtClean="0">
              <a:solidFill>
                <a:schemeClr val="tx1"/>
              </a:solidFill>
            </a:rPr>
            <a:t> 80</a:t>
          </a:r>
        </a:p>
        <a:p>
          <a:r>
            <a:rPr lang="ru-RU" sz="1200" dirty="0" smtClean="0">
              <a:solidFill>
                <a:schemeClr val="tx1"/>
              </a:solidFill>
            </a:rPr>
            <a:t>85</a:t>
          </a:r>
        </a:p>
        <a:p>
          <a:r>
            <a:rPr lang="ru-RU" sz="1200" dirty="0" smtClean="0">
              <a:solidFill>
                <a:schemeClr val="tx1"/>
              </a:solidFill>
            </a:rPr>
            <a:t>91</a:t>
          </a:r>
        </a:p>
      </dgm:t>
    </dgm:pt>
    <dgm:pt modelId="{C90F1C50-DEE2-4739-9D3F-A6B084F2E25A}" type="parTrans" cxnId="{23D47731-56BA-4836-9992-4494BFA9582E}">
      <dgm:prSet/>
      <dgm:spPr/>
      <dgm:t>
        <a:bodyPr/>
        <a:lstStyle/>
        <a:p>
          <a:endParaRPr lang="ru-RU"/>
        </a:p>
      </dgm:t>
    </dgm:pt>
    <dgm:pt modelId="{1E392760-2C70-417C-BC86-DA8181B4122F}" type="sibTrans" cxnId="{23D47731-56BA-4836-9992-4494BFA9582E}">
      <dgm:prSet/>
      <dgm:spPr/>
      <dgm:t>
        <a:bodyPr/>
        <a:lstStyle/>
        <a:p>
          <a:endParaRPr lang="ru-RU"/>
        </a:p>
      </dgm:t>
    </dgm:pt>
    <dgm:pt modelId="{32E7D1A5-7410-47E7-909D-6C58E584E529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Удовлетворенность населения качеством образования, % </a:t>
          </a:r>
        </a:p>
        <a:p>
          <a:r>
            <a:rPr lang="ru-RU" sz="1400" dirty="0" smtClean="0">
              <a:solidFill>
                <a:schemeClr val="tx1"/>
              </a:solidFill>
            </a:rPr>
            <a:t>98</a:t>
          </a:r>
        </a:p>
        <a:p>
          <a:r>
            <a:rPr lang="ru-RU" sz="1400" dirty="0" smtClean="0">
              <a:solidFill>
                <a:schemeClr val="tx1"/>
              </a:solidFill>
            </a:rPr>
            <a:t>99</a:t>
          </a:r>
        </a:p>
        <a:p>
          <a:r>
            <a:rPr lang="ru-RU" sz="1400" dirty="0" smtClean="0">
              <a:solidFill>
                <a:schemeClr val="tx1"/>
              </a:solidFill>
            </a:rPr>
            <a:t>100</a:t>
          </a:r>
        </a:p>
      </dgm:t>
    </dgm:pt>
    <dgm:pt modelId="{8360FFC8-CB70-45DA-91E2-14AB359B511E}" type="parTrans" cxnId="{5E19BB7A-5476-48BC-9EC9-5CF65B7C6462}">
      <dgm:prSet/>
      <dgm:spPr/>
      <dgm:t>
        <a:bodyPr/>
        <a:lstStyle/>
        <a:p>
          <a:endParaRPr lang="ru-RU"/>
        </a:p>
      </dgm:t>
    </dgm:pt>
    <dgm:pt modelId="{6DBD2636-D99C-493E-A603-1E1A21334671}" type="sibTrans" cxnId="{5E19BB7A-5476-48BC-9EC9-5CF65B7C6462}">
      <dgm:prSet/>
      <dgm:spPr/>
      <dgm:t>
        <a:bodyPr/>
        <a:lstStyle/>
        <a:p>
          <a:endParaRPr lang="ru-RU"/>
        </a:p>
      </dgm:t>
    </dgm:pt>
    <dgm:pt modelId="{096BCD1F-DE32-4D19-B1A9-2494A66F4F51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000" dirty="0" smtClean="0">
              <a:solidFill>
                <a:schemeClr val="tx1"/>
              </a:solidFill>
            </a:rPr>
            <a:t>93</a:t>
          </a:r>
          <a:endParaRPr lang="ru-RU" sz="1000" dirty="0">
            <a:solidFill>
              <a:schemeClr val="tx1"/>
            </a:solidFill>
          </a:endParaRPr>
        </a:p>
      </dgm:t>
    </dgm:pt>
    <dgm:pt modelId="{EA402141-57BE-4B24-803B-7CB09A0A078F}" type="parTrans" cxnId="{A7ADDFA3-BBDB-464F-AE36-40A4270FB19C}">
      <dgm:prSet/>
      <dgm:spPr/>
      <dgm:t>
        <a:bodyPr/>
        <a:lstStyle/>
        <a:p>
          <a:endParaRPr lang="ru-RU"/>
        </a:p>
      </dgm:t>
    </dgm:pt>
    <dgm:pt modelId="{01F4BA56-AC87-46D0-979A-CE63F65A63FC}" type="sibTrans" cxnId="{A7ADDFA3-BBDB-464F-AE36-40A4270FB19C}">
      <dgm:prSet/>
      <dgm:spPr/>
      <dgm:t>
        <a:bodyPr/>
        <a:lstStyle/>
        <a:p>
          <a:endParaRPr lang="ru-RU"/>
        </a:p>
      </dgm:t>
    </dgm:pt>
    <dgm:pt modelId="{A8CF7434-A84E-4A2B-9B76-9B7C88CB39A1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000" dirty="0" smtClean="0">
              <a:solidFill>
                <a:schemeClr val="tx1"/>
              </a:solidFill>
            </a:rPr>
            <a:t>95</a:t>
          </a:r>
          <a:endParaRPr lang="ru-RU" sz="1000" dirty="0">
            <a:solidFill>
              <a:schemeClr val="tx1"/>
            </a:solidFill>
          </a:endParaRPr>
        </a:p>
      </dgm:t>
    </dgm:pt>
    <dgm:pt modelId="{75C80DDA-F60A-4EAE-AF46-830DCF7EE852}" type="parTrans" cxnId="{48F7F996-17BF-43A4-BA68-BE14712E7A84}">
      <dgm:prSet/>
      <dgm:spPr/>
      <dgm:t>
        <a:bodyPr/>
        <a:lstStyle/>
        <a:p>
          <a:endParaRPr lang="ru-RU"/>
        </a:p>
      </dgm:t>
    </dgm:pt>
    <dgm:pt modelId="{718CB34E-8285-4105-A90F-7D5CCBAFA42D}" type="sibTrans" cxnId="{48F7F996-17BF-43A4-BA68-BE14712E7A84}">
      <dgm:prSet/>
      <dgm:spPr/>
      <dgm:t>
        <a:bodyPr/>
        <a:lstStyle/>
        <a:p>
          <a:endParaRPr lang="ru-RU"/>
        </a:p>
      </dgm:t>
    </dgm:pt>
    <dgm:pt modelId="{773FCBA7-583E-4BBD-B62A-BE6A20FAF912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050" dirty="0" smtClean="0">
              <a:solidFill>
                <a:schemeClr val="tx1"/>
              </a:solidFill>
            </a:rPr>
            <a:t>Доля муниципальных образовательных учреждений, инфраструктура которых соответствует современным требованиям безопасности в общем количестве муниципальных образовательных учреждений, %      </a:t>
          </a:r>
          <a:r>
            <a:rPr lang="ru-RU" sz="1400" dirty="0" smtClean="0">
              <a:solidFill>
                <a:schemeClr val="tx1"/>
              </a:solidFill>
            </a:rPr>
            <a:t>                    60                                              70                                              80</a:t>
          </a:r>
        </a:p>
      </dgm:t>
    </dgm:pt>
    <dgm:pt modelId="{4E74CEDA-E2FF-4A6C-BC72-1AA3C52B698A}" type="parTrans" cxnId="{08A426DF-9847-489D-8E91-AF7D3B434743}">
      <dgm:prSet/>
      <dgm:spPr/>
      <dgm:t>
        <a:bodyPr/>
        <a:lstStyle/>
        <a:p>
          <a:endParaRPr lang="ru-RU"/>
        </a:p>
      </dgm:t>
    </dgm:pt>
    <dgm:pt modelId="{C7C4045B-714F-4537-8AB1-224800D2BD69}" type="sibTrans" cxnId="{08A426DF-9847-489D-8E91-AF7D3B434743}">
      <dgm:prSet/>
      <dgm:spPr/>
      <dgm:t>
        <a:bodyPr/>
        <a:lstStyle/>
        <a:p>
          <a:endParaRPr lang="ru-RU"/>
        </a:p>
      </dgm:t>
    </dgm:pt>
    <dgm:pt modelId="{D5649905-6F2F-4349-9511-0DBEF1AD75C0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Доля школьников, охваченных разными формами отдыха, оздоровления и занятости, %                                             65 ежегодно</a:t>
          </a:r>
        </a:p>
      </dgm:t>
    </dgm:pt>
    <dgm:pt modelId="{E825C7DF-FD65-4AC0-B667-B8A00BA158DF}" type="parTrans" cxnId="{A8FD77E1-8590-42DB-916F-C9FF0FCEC8F7}">
      <dgm:prSet/>
      <dgm:spPr/>
      <dgm:t>
        <a:bodyPr/>
        <a:lstStyle/>
        <a:p>
          <a:endParaRPr lang="ru-RU"/>
        </a:p>
      </dgm:t>
    </dgm:pt>
    <dgm:pt modelId="{DDCB7203-E4D0-4077-AEB1-016DA48284E4}" type="sibTrans" cxnId="{A8FD77E1-8590-42DB-916F-C9FF0FCEC8F7}">
      <dgm:prSet/>
      <dgm:spPr/>
      <dgm:t>
        <a:bodyPr/>
        <a:lstStyle/>
        <a:p>
          <a:endParaRPr lang="ru-RU"/>
        </a:p>
      </dgm:t>
    </dgm:pt>
    <dgm:pt modelId="{14434615-8A66-45DC-9E65-E38791994A72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</a:rPr>
            <a:t>Доля школьников, ставших победителями и призерами олимпиад, конкурсов и научно-практических конференций, чел.         </a:t>
          </a:r>
        </a:p>
        <a:p>
          <a:r>
            <a:rPr lang="ru-RU" sz="1200" dirty="0" smtClean="0">
              <a:solidFill>
                <a:schemeClr val="tx1"/>
              </a:solidFill>
            </a:rPr>
            <a:t>21                                        25                                         30</a:t>
          </a:r>
        </a:p>
      </dgm:t>
    </dgm:pt>
    <dgm:pt modelId="{2488BD1F-951B-4179-BBBE-8CDE6D8824F8}" type="parTrans" cxnId="{E933B224-32C7-4BE7-931D-11B57ED0E6CE}">
      <dgm:prSet/>
      <dgm:spPr/>
      <dgm:t>
        <a:bodyPr/>
        <a:lstStyle/>
        <a:p>
          <a:endParaRPr lang="ru-RU"/>
        </a:p>
      </dgm:t>
    </dgm:pt>
    <dgm:pt modelId="{CA4B5FA3-CD7F-47CC-AA49-479FCC2F988E}" type="sibTrans" cxnId="{E933B224-32C7-4BE7-931D-11B57ED0E6CE}">
      <dgm:prSet/>
      <dgm:spPr/>
      <dgm:t>
        <a:bodyPr/>
        <a:lstStyle/>
        <a:p>
          <a:endParaRPr lang="ru-RU"/>
        </a:p>
      </dgm:t>
    </dgm:pt>
    <dgm:pt modelId="{331190FC-2D88-413B-BB00-2A917AA52292}" type="pres">
      <dgm:prSet presAssocID="{7A2CA6EE-B47B-41DA-A26E-145B786BF52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ABA2C4-DBF4-455A-9F99-0DC404FD692F}" type="pres">
      <dgm:prSet presAssocID="{2F7850C1-C52E-455A-B235-E8808F6762BD}" presName="node" presStyleLbl="node1" presStyleIdx="0" presStyleCnt="8" custLinFactX="-30813" custLinFactNeighborX="-100000" custLinFactNeighborY="-11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12F9E-E8EF-43B2-8666-EC47D561ABDF}" type="pres">
      <dgm:prSet presAssocID="{75EAF12F-5997-436E-A6E7-9D1EA4D0F099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7D3FBD8D-A0F5-450B-89B9-1D4FAB1BB996}" type="pres">
      <dgm:prSet presAssocID="{59F8F3F8-1AF8-4474-BAC4-A3D61F0E0C08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5ACFB9-387A-4C85-94D5-63AB584A7354}" type="pres">
      <dgm:prSet presAssocID="{1372AE58-483A-42C6-92E9-BB2C3FD67F3C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7F04B161-BF4A-4F02-8933-22709B49CF07}" type="pres">
      <dgm:prSet presAssocID="{25571FFB-3869-4151-9CD6-F10B86AF0044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BDCC2-C437-41ED-A9BF-4ED4ED2ABB17}" type="pres">
      <dgm:prSet presAssocID="{39DCD003-9782-4A74-ABCE-0597F2A11A74}" presName="sibTrans" presStyleCnt="0"/>
      <dgm:spPr/>
    </dgm:pt>
    <dgm:pt modelId="{F00C114F-4497-41F8-83A4-D4CC022EFA36}" type="pres">
      <dgm:prSet presAssocID="{EB85DE26-60D9-4D79-A80B-6A7AAE4782CE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B3A28A-FDDF-44E0-A06A-7FBF594F7ADA}" type="pres">
      <dgm:prSet presAssocID="{1E392760-2C70-417C-BC86-DA8181B4122F}" presName="sibTrans" presStyleCnt="0"/>
      <dgm:spPr/>
    </dgm:pt>
    <dgm:pt modelId="{9550E938-55B8-4C1E-B379-B9EFE9C7625A}" type="pres">
      <dgm:prSet presAssocID="{32E7D1A5-7410-47E7-909D-6C58E584E529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CCCB82-D095-43AB-8B08-DD99A4F132D2}" type="pres">
      <dgm:prSet presAssocID="{6DBD2636-D99C-493E-A603-1E1A21334671}" presName="sibTrans" presStyleCnt="0"/>
      <dgm:spPr/>
    </dgm:pt>
    <dgm:pt modelId="{23882B6F-302B-4A9F-BE28-70F377DC2B1F}" type="pres">
      <dgm:prSet presAssocID="{773FCBA7-583E-4BBD-B62A-BE6A20FAF912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E06978-2517-43B3-9AA7-BF3CFD233421}" type="pres">
      <dgm:prSet presAssocID="{C7C4045B-714F-4537-8AB1-224800D2BD69}" presName="sibTrans" presStyleCnt="0"/>
      <dgm:spPr/>
    </dgm:pt>
    <dgm:pt modelId="{34709A14-9C9B-4730-AFCC-A879BE29701A}" type="pres">
      <dgm:prSet presAssocID="{D5649905-6F2F-4349-9511-0DBEF1AD75C0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3A0EB5-9427-44B4-81F9-5B96FD824797}" type="pres">
      <dgm:prSet presAssocID="{DDCB7203-E4D0-4077-AEB1-016DA48284E4}" presName="sibTrans" presStyleCnt="0"/>
      <dgm:spPr/>
    </dgm:pt>
    <dgm:pt modelId="{4ED3578B-72EC-42CC-A978-F134DE9952D9}" type="pres">
      <dgm:prSet presAssocID="{14434615-8A66-45DC-9E65-E38791994A72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D71C18-450E-4482-9233-23D3D25CB219}" type="presOf" srcId="{3A87FC50-4DB7-4C8F-9B61-193E7C6D4D68}" destId="{7D3FBD8D-A0F5-450B-89B9-1D4FAB1BB996}" srcOrd="0" destOrd="1" presId="urn:microsoft.com/office/officeart/2005/8/layout/hList6"/>
    <dgm:cxn modelId="{A8FD77E1-8590-42DB-916F-C9FF0FCEC8F7}" srcId="{7A2CA6EE-B47B-41DA-A26E-145B786BF52E}" destId="{D5649905-6F2F-4349-9511-0DBEF1AD75C0}" srcOrd="6" destOrd="0" parTransId="{E825C7DF-FD65-4AC0-B667-B8A00BA158DF}" sibTransId="{DDCB7203-E4D0-4077-AEB1-016DA48284E4}"/>
    <dgm:cxn modelId="{43B1ED75-4467-42B1-BA84-224206790D1C}" type="presOf" srcId="{A1118900-4CD4-4E5C-942D-4E7C449FA7DC}" destId="{C3ABA2C4-DBF4-455A-9F99-0DC404FD692F}" srcOrd="0" destOrd="1" presId="urn:microsoft.com/office/officeart/2005/8/layout/hList6"/>
    <dgm:cxn modelId="{6108A551-3BDE-481E-91EA-EDBFD3A46463}" type="presOf" srcId="{A8CF7434-A84E-4A2B-9B76-9B7C88CB39A1}" destId="{7D3FBD8D-A0F5-450B-89B9-1D4FAB1BB996}" srcOrd="0" destOrd="3" presId="urn:microsoft.com/office/officeart/2005/8/layout/hList6"/>
    <dgm:cxn modelId="{281C28B1-733C-4210-816D-1128916D0CFD}" type="presOf" srcId="{D5649905-6F2F-4349-9511-0DBEF1AD75C0}" destId="{34709A14-9C9B-4730-AFCC-A879BE29701A}" srcOrd="0" destOrd="0" presId="urn:microsoft.com/office/officeart/2005/8/layout/hList6"/>
    <dgm:cxn modelId="{23D47731-56BA-4836-9992-4494BFA9582E}" srcId="{7A2CA6EE-B47B-41DA-A26E-145B786BF52E}" destId="{EB85DE26-60D9-4D79-A80B-6A7AAE4782CE}" srcOrd="3" destOrd="0" parTransId="{C90F1C50-DEE2-4739-9D3F-A6B084F2E25A}" sibTransId="{1E392760-2C70-417C-BC86-DA8181B4122F}"/>
    <dgm:cxn modelId="{48F7F996-17BF-43A4-BA68-BE14712E7A84}" srcId="{59F8F3F8-1AF8-4474-BAC4-A3D61F0E0C08}" destId="{A8CF7434-A84E-4A2B-9B76-9B7C88CB39A1}" srcOrd="2" destOrd="0" parTransId="{75C80DDA-F60A-4EAE-AF46-830DCF7EE852}" sibTransId="{718CB34E-8285-4105-A90F-7D5CCBAFA42D}"/>
    <dgm:cxn modelId="{08A426DF-9847-489D-8E91-AF7D3B434743}" srcId="{7A2CA6EE-B47B-41DA-A26E-145B786BF52E}" destId="{773FCBA7-583E-4BBD-B62A-BE6A20FAF912}" srcOrd="5" destOrd="0" parTransId="{4E74CEDA-E2FF-4A6C-BC72-1AA3C52B698A}" sibTransId="{C7C4045B-714F-4537-8AB1-224800D2BD69}"/>
    <dgm:cxn modelId="{11B0F871-EDE4-40C1-AFC3-AACE864E8D59}" srcId="{2F7850C1-C52E-455A-B235-E8808F6762BD}" destId="{A1118900-4CD4-4E5C-942D-4E7C449FA7DC}" srcOrd="0" destOrd="0" parTransId="{E785B8F1-E53B-4250-8062-98D0363E44A3}" sibTransId="{2B3F3A44-A4BD-4045-BCF6-4FFAE967BBE7}"/>
    <dgm:cxn modelId="{A7ADDFA3-BBDB-464F-AE36-40A4270FB19C}" srcId="{59F8F3F8-1AF8-4474-BAC4-A3D61F0E0C08}" destId="{096BCD1F-DE32-4D19-B1A9-2494A66F4F51}" srcOrd="1" destOrd="0" parTransId="{EA402141-57BE-4B24-803B-7CB09A0A078F}" sibTransId="{01F4BA56-AC87-46D0-979A-CE63F65A63FC}"/>
    <dgm:cxn modelId="{FCB5F6C4-0AEA-4180-BCED-6CD7CCC04EEA}" type="presOf" srcId="{F65C17AB-2D09-4D8E-A5D4-1D3065E44427}" destId="{C3ABA2C4-DBF4-455A-9F99-0DC404FD692F}" srcOrd="0" destOrd="3" presId="urn:microsoft.com/office/officeart/2005/8/layout/hList6"/>
    <dgm:cxn modelId="{31736815-77E8-4382-8379-CE4CC694B902}" type="presOf" srcId="{7A2CA6EE-B47B-41DA-A26E-145B786BF52E}" destId="{331190FC-2D88-413B-BB00-2A917AA52292}" srcOrd="0" destOrd="0" presId="urn:microsoft.com/office/officeart/2005/8/layout/hList6"/>
    <dgm:cxn modelId="{4E6D4828-E528-41EA-A143-46799A57B7CA}" srcId="{7A2CA6EE-B47B-41DA-A26E-145B786BF52E}" destId="{25571FFB-3869-4151-9CD6-F10B86AF0044}" srcOrd="2" destOrd="0" parTransId="{512541EC-52FC-4B59-8F16-97FF34B0F4DE}" sibTransId="{39DCD003-9782-4A74-ABCE-0597F2A11A74}"/>
    <dgm:cxn modelId="{BC0BAC37-3BBF-40E3-A28B-EB65CC91C105}" srcId="{7A2CA6EE-B47B-41DA-A26E-145B786BF52E}" destId="{59F8F3F8-1AF8-4474-BAC4-A3D61F0E0C08}" srcOrd="1" destOrd="0" parTransId="{71F94112-3ADF-4578-8F95-249FBBC973AB}" sibTransId="{1372AE58-483A-42C6-92E9-BB2C3FD67F3C}"/>
    <dgm:cxn modelId="{F1EE122B-E8FC-4EA0-81CB-758B6C3EF034}" type="presOf" srcId="{773FCBA7-583E-4BBD-B62A-BE6A20FAF912}" destId="{23882B6F-302B-4A9F-BE28-70F377DC2B1F}" srcOrd="0" destOrd="0" presId="urn:microsoft.com/office/officeart/2005/8/layout/hList6"/>
    <dgm:cxn modelId="{F63EAA1B-EF7F-4C3B-B343-8BC53C82B0E1}" type="presOf" srcId="{32E7D1A5-7410-47E7-909D-6C58E584E529}" destId="{9550E938-55B8-4C1E-B379-B9EFE9C7625A}" srcOrd="0" destOrd="0" presId="urn:microsoft.com/office/officeart/2005/8/layout/hList6"/>
    <dgm:cxn modelId="{5DA6EC32-C912-4EC1-9DEA-0F7581EAF1A6}" type="presOf" srcId="{2F7850C1-C52E-455A-B235-E8808F6762BD}" destId="{C3ABA2C4-DBF4-455A-9F99-0DC404FD692F}" srcOrd="0" destOrd="0" presId="urn:microsoft.com/office/officeart/2005/8/layout/hList6"/>
    <dgm:cxn modelId="{F1DEF33D-BEF2-47BA-A55C-AFF38DBB9D78}" type="presOf" srcId="{14434615-8A66-45DC-9E65-E38791994A72}" destId="{4ED3578B-72EC-42CC-A978-F134DE9952D9}" srcOrd="0" destOrd="0" presId="urn:microsoft.com/office/officeart/2005/8/layout/hList6"/>
    <dgm:cxn modelId="{A36B13B0-E276-4609-9FDC-74FF5AC325E1}" type="presOf" srcId="{59F8F3F8-1AF8-4474-BAC4-A3D61F0E0C08}" destId="{7D3FBD8D-A0F5-450B-89B9-1D4FAB1BB996}" srcOrd="0" destOrd="0" presId="urn:microsoft.com/office/officeart/2005/8/layout/hList6"/>
    <dgm:cxn modelId="{AFB0CB2C-5CA1-4789-BFA2-8691501FC6FC}" type="presOf" srcId="{4A022DDE-C58F-4405-A9CE-7BB98765FC30}" destId="{C3ABA2C4-DBF4-455A-9F99-0DC404FD692F}" srcOrd="0" destOrd="2" presId="urn:microsoft.com/office/officeart/2005/8/layout/hList6"/>
    <dgm:cxn modelId="{3751C240-CAE7-494C-A13F-4D4D074DBFD4}" type="presOf" srcId="{096BCD1F-DE32-4D19-B1A9-2494A66F4F51}" destId="{7D3FBD8D-A0F5-450B-89B9-1D4FAB1BB996}" srcOrd="0" destOrd="2" presId="urn:microsoft.com/office/officeart/2005/8/layout/hList6"/>
    <dgm:cxn modelId="{0AB18563-368E-4662-AD89-3CEA7F9A075B}" srcId="{2F7850C1-C52E-455A-B235-E8808F6762BD}" destId="{4A022DDE-C58F-4405-A9CE-7BB98765FC30}" srcOrd="1" destOrd="0" parTransId="{1137B8CF-73E4-4F22-B85C-1D7754039272}" sibTransId="{5F107322-F312-470A-985B-9764D768803D}"/>
    <dgm:cxn modelId="{5E19BB7A-5476-48BC-9EC9-5CF65B7C6462}" srcId="{7A2CA6EE-B47B-41DA-A26E-145B786BF52E}" destId="{32E7D1A5-7410-47E7-909D-6C58E584E529}" srcOrd="4" destOrd="0" parTransId="{8360FFC8-CB70-45DA-91E2-14AB359B511E}" sibTransId="{6DBD2636-D99C-493E-A603-1E1A21334671}"/>
    <dgm:cxn modelId="{9983DD39-14DF-41B8-BD46-5FAD4D71DC5A}" srcId="{59F8F3F8-1AF8-4474-BAC4-A3D61F0E0C08}" destId="{3A87FC50-4DB7-4C8F-9B61-193E7C6D4D68}" srcOrd="0" destOrd="0" parTransId="{1A8DDCB9-C68A-40BA-A00E-A66B9D60B801}" sibTransId="{7675721D-48C6-43CF-A6E2-8CE25C276FE7}"/>
    <dgm:cxn modelId="{ABC975ED-424C-46DF-8A5B-0CE8EF71517E}" srcId="{2F7850C1-C52E-455A-B235-E8808F6762BD}" destId="{F65C17AB-2D09-4D8E-A5D4-1D3065E44427}" srcOrd="2" destOrd="0" parTransId="{7A9D0842-B9C8-4E97-A1D0-4AC140D23F60}" sibTransId="{85C0B7A0-6741-4F3E-9762-0B43931EB0CB}"/>
    <dgm:cxn modelId="{AEC6C16C-1F7C-4686-A289-0B89E5CFCD50}" type="presOf" srcId="{EB85DE26-60D9-4D79-A80B-6A7AAE4782CE}" destId="{F00C114F-4497-41F8-83A4-D4CC022EFA36}" srcOrd="0" destOrd="0" presId="urn:microsoft.com/office/officeart/2005/8/layout/hList6"/>
    <dgm:cxn modelId="{CABB92DE-68FD-4D93-8BB1-7D7C21EA81F5}" srcId="{7A2CA6EE-B47B-41DA-A26E-145B786BF52E}" destId="{2F7850C1-C52E-455A-B235-E8808F6762BD}" srcOrd="0" destOrd="0" parTransId="{21843DDC-DC86-40FA-A294-E3F9457CC84F}" sibTransId="{75EAF12F-5997-436E-A6E7-9D1EA4D0F099}"/>
    <dgm:cxn modelId="{E933B224-32C7-4BE7-931D-11B57ED0E6CE}" srcId="{7A2CA6EE-B47B-41DA-A26E-145B786BF52E}" destId="{14434615-8A66-45DC-9E65-E38791994A72}" srcOrd="7" destOrd="0" parTransId="{2488BD1F-951B-4179-BBBE-8CDE6D8824F8}" sibTransId="{CA4B5FA3-CD7F-47CC-AA49-479FCC2F988E}"/>
    <dgm:cxn modelId="{0327F3C8-AC00-4F54-AE61-75E6DB1603F2}" type="presOf" srcId="{25571FFB-3869-4151-9CD6-F10B86AF0044}" destId="{7F04B161-BF4A-4F02-8933-22709B49CF07}" srcOrd="0" destOrd="0" presId="urn:microsoft.com/office/officeart/2005/8/layout/hList6"/>
    <dgm:cxn modelId="{208A44AC-FEDE-4027-AE1A-7D025D321930}" type="presParOf" srcId="{331190FC-2D88-413B-BB00-2A917AA52292}" destId="{C3ABA2C4-DBF4-455A-9F99-0DC404FD692F}" srcOrd="0" destOrd="0" presId="urn:microsoft.com/office/officeart/2005/8/layout/hList6"/>
    <dgm:cxn modelId="{5FFB7270-3B72-4E8A-B602-35C0F00D6BF4}" type="presParOf" srcId="{331190FC-2D88-413B-BB00-2A917AA52292}" destId="{2EB12F9E-E8EF-43B2-8666-EC47D561ABDF}" srcOrd="1" destOrd="0" presId="urn:microsoft.com/office/officeart/2005/8/layout/hList6"/>
    <dgm:cxn modelId="{A1623B55-73F0-44CD-9A04-6CE09AA26D37}" type="presParOf" srcId="{331190FC-2D88-413B-BB00-2A917AA52292}" destId="{7D3FBD8D-A0F5-450B-89B9-1D4FAB1BB996}" srcOrd="2" destOrd="0" presId="urn:microsoft.com/office/officeart/2005/8/layout/hList6"/>
    <dgm:cxn modelId="{3BECA2FD-8290-41CC-966F-BDC05168A992}" type="presParOf" srcId="{331190FC-2D88-413B-BB00-2A917AA52292}" destId="{955ACFB9-387A-4C85-94D5-63AB584A7354}" srcOrd="3" destOrd="0" presId="urn:microsoft.com/office/officeart/2005/8/layout/hList6"/>
    <dgm:cxn modelId="{427A9CE8-73C6-42ED-A093-F2888B71DFB4}" type="presParOf" srcId="{331190FC-2D88-413B-BB00-2A917AA52292}" destId="{7F04B161-BF4A-4F02-8933-22709B49CF07}" srcOrd="4" destOrd="0" presId="urn:microsoft.com/office/officeart/2005/8/layout/hList6"/>
    <dgm:cxn modelId="{5813FC7C-E418-4CF6-ACAD-7F10DFF06C09}" type="presParOf" srcId="{331190FC-2D88-413B-BB00-2A917AA52292}" destId="{D0DBDCC2-C437-41ED-A9BF-4ED4ED2ABB17}" srcOrd="5" destOrd="0" presId="urn:microsoft.com/office/officeart/2005/8/layout/hList6"/>
    <dgm:cxn modelId="{85715ADB-377E-4683-9F36-752C9D71A1B8}" type="presParOf" srcId="{331190FC-2D88-413B-BB00-2A917AA52292}" destId="{F00C114F-4497-41F8-83A4-D4CC022EFA36}" srcOrd="6" destOrd="0" presId="urn:microsoft.com/office/officeart/2005/8/layout/hList6"/>
    <dgm:cxn modelId="{4FFC0061-4E72-4C68-BB39-1BB7509CB322}" type="presParOf" srcId="{331190FC-2D88-413B-BB00-2A917AA52292}" destId="{B1B3A28A-FDDF-44E0-A06A-7FBF594F7ADA}" srcOrd="7" destOrd="0" presId="urn:microsoft.com/office/officeart/2005/8/layout/hList6"/>
    <dgm:cxn modelId="{FF38B924-8D3F-4DAE-9743-5ABCB6E8B64A}" type="presParOf" srcId="{331190FC-2D88-413B-BB00-2A917AA52292}" destId="{9550E938-55B8-4C1E-B379-B9EFE9C7625A}" srcOrd="8" destOrd="0" presId="urn:microsoft.com/office/officeart/2005/8/layout/hList6"/>
    <dgm:cxn modelId="{FE1A0056-5253-469C-A996-31FF9FEF2DC8}" type="presParOf" srcId="{331190FC-2D88-413B-BB00-2A917AA52292}" destId="{16CCCB82-D095-43AB-8B08-DD99A4F132D2}" srcOrd="9" destOrd="0" presId="urn:microsoft.com/office/officeart/2005/8/layout/hList6"/>
    <dgm:cxn modelId="{96F18285-BE1D-457E-99C7-50DD172576C4}" type="presParOf" srcId="{331190FC-2D88-413B-BB00-2A917AA52292}" destId="{23882B6F-302B-4A9F-BE28-70F377DC2B1F}" srcOrd="10" destOrd="0" presId="urn:microsoft.com/office/officeart/2005/8/layout/hList6"/>
    <dgm:cxn modelId="{44527CFC-BEA8-40E3-B22D-13458A0744F7}" type="presParOf" srcId="{331190FC-2D88-413B-BB00-2A917AA52292}" destId="{EBE06978-2517-43B3-9AA7-BF3CFD233421}" srcOrd="11" destOrd="0" presId="urn:microsoft.com/office/officeart/2005/8/layout/hList6"/>
    <dgm:cxn modelId="{85E752A5-1111-4F41-8FDD-CA2CE15EDDC0}" type="presParOf" srcId="{331190FC-2D88-413B-BB00-2A917AA52292}" destId="{34709A14-9C9B-4730-AFCC-A879BE29701A}" srcOrd="12" destOrd="0" presId="urn:microsoft.com/office/officeart/2005/8/layout/hList6"/>
    <dgm:cxn modelId="{2C4946F8-130A-44F9-BF3B-313F9CDFA39C}" type="presParOf" srcId="{331190FC-2D88-413B-BB00-2A917AA52292}" destId="{233A0EB5-9427-44B4-81F9-5B96FD824797}" srcOrd="13" destOrd="0" presId="urn:microsoft.com/office/officeart/2005/8/layout/hList6"/>
    <dgm:cxn modelId="{4550E53D-A739-485E-A3AA-5B00157FFDE3}" type="presParOf" srcId="{331190FC-2D88-413B-BB00-2A917AA52292}" destId="{4ED3578B-72EC-42CC-A978-F134DE9952D9}" srcOrd="14" destOrd="0" presId="urn:microsoft.com/office/officeart/2005/8/layout/hList6"/>
  </dgm:cxnLst>
  <dgm:bg>
    <a:effectLst>
      <a:glow rad="1016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74FC8B-654B-4D1A-B73E-C1DBBF4AC3C2}" type="doc">
      <dgm:prSet loTypeId="urn:microsoft.com/office/officeart/2005/8/layout/radial2" loCatId="relationship" qsTypeId="urn:microsoft.com/office/officeart/2005/8/quickstyle/3d3" qsCatId="3D" csTypeId="urn:microsoft.com/office/officeart/2005/8/colors/accent1_2#5" csCatId="accent1" phldr="1"/>
      <dgm:spPr/>
      <dgm:t>
        <a:bodyPr/>
        <a:lstStyle/>
        <a:p>
          <a:endParaRPr lang="ru-RU"/>
        </a:p>
      </dgm:t>
    </dgm:pt>
    <dgm:pt modelId="{FBE323E4-AA3A-4DC5-8C13-B8692068DB27}">
      <dgm:prSet/>
      <dgm:spPr/>
      <dgm:t>
        <a:bodyPr/>
        <a:lstStyle/>
        <a:p>
          <a:pPr rtl="0"/>
          <a:r>
            <a:rPr lang="ru-RU" b="1" dirty="0" smtClean="0"/>
            <a:t>Педагогические работники дошкольных образовательных организаций  57 чел.</a:t>
          </a:r>
          <a:endParaRPr lang="ru-RU" dirty="0"/>
        </a:p>
      </dgm:t>
    </dgm:pt>
    <dgm:pt modelId="{87EF90F9-DA8D-4F9A-BEB3-DE4D70A2E04B}" type="parTrans" cxnId="{4C1C7F10-DE26-464C-850E-F0E7A1F77AE2}">
      <dgm:prSet/>
      <dgm:spPr/>
      <dgm:t>
        <a:bodyPr/>
        <a:lstStyle/>
        <a:p>
          <a:endParaRPr lang="ru-RU"/>
        </a:p>
      </dgm:t>
    </dgm:pt>
    <dgm:pt modelId="{FFB547CB-60BA-4614-BF1E-7E9B819EA09C}" type="sibTrans" cxnId="{4C1C7F10-DE26-464C-850E-F0E7A1F77AE2}">
      <dgm:prSet/>
      <dgm:spPr/>
      <dgm:t>
        <a:bodyPr/>
        <a:lstStyle/>
        <a:p>
          <a:endParaRPr lang="ru-RU"/>
        </a:p>
      </dgm:t>
    </dgm:pt>
    <dgm:pt modelId="{944AF836-EC3A-4728-A1D2-1A52862846DB}">
      <dgm:prSet/>
      <dgm:spPr/>
      <dgm:t>
        <a:bodyPr/>
        <a:lstStyle/>
        <a:p>
          <a:pPr rtl="0"/>
          <a:r>
            <a:rPr lang="ru-RU" b="1" dirty="0" smtClean="0"/>
            <a:t>Педагогические работники организаций общего образования 197 чел.</a:t>
          </a:r>
          <a:endParaRPr lang="ru-RU" dirty="0"/>
        </a:p>
      </dgm:t>
    </dgm:pt>
    <dgm:pt modelId="{F2857155-E6ED-4CC8-869F-1B8AA38071F3}" type="parTrans" cxnId="{519CB28A-4F65-41E9-8803-EAFDD545E297}">
      <dgm:prSet/>
      <dgm:spPr/>
      <dgm:t>
        <a:bodyPr/>
        <a:lstStyle/>
        <a:p>
          <a:endParaRPr lang="ru-RU"/>
        </a:p>
      </dgm:t>
    </dgm:pt>
    <dgm:pt modelId="{44A00601-5E6D-45F8-8026-848EF158D43C}" type="sibTrans" cxnId="{519CB28A-4F65-41E9-8803-EAFDD545E297}">
      <dgm:prSet/>
      <dgm:spPr/>
      <dgm:t>
        <a:bodyPr/>
        <a:lstStyle/>
        <a:p>
          <a:endParaRPr lang="ru-RU"/>
        </a:p>
      </dgm:t>
    </dgm:pt>
    <dgm:pt modelId="{8263B70E-1B59-4D84-94B5-03623DC02C4E}">
      <dgm:prSet/>
      <dgm:spPr/>
      <dgm:t>
        <a:bodyPr/>
        <a:lstStyle/>
        <a:p>
          <a:pPr rtl="0"/>
          <a:r>
            <a:rPr lang="ru-RU" b="1" dirty="0" smtClean="0"/>
            <a:t>педагогические работники организаций дополнительного образования детей- 15 чел.</a:t>
          </a:r>
          <a:endParaRPr lang="ru-RU" dirty="0"/>
        </a:p>
      </dgm:t>
    </dgm:pt>
    <dgm:pt modelId="{41AF9297-280E-4D75-A8DD-26D5C5647721}" type="parTrans" cxnId="{E728A2D8-F720-41D3-87CE-DD62869DBDF6}">
      <dgm:prSet/>
      <dgm:spPr/>
      <dgm:t>
        <a:bodyPr/>
        <a:lstStyle/>
        <a:p>
          <a:endParaRPr lang="ru-RU"/>
        </a:p>
      </dgm:t>
    </dgm:pt>
    <dgm:pt modelId="{B3167E1A-3209-416C-9EE6-05EA68459294}" type="sibTrans" cxnId="{E728A2D8-F720-41D3-87CE-DD62869DBDF6}">
      <dgm:prSet/>
      <dgm:spPr/>
      <dgm:t>
        <a:bodyPr/>
        <a:lstStyle/>
        <a:p>
          <a:endParaRPr lang="ru-RU"/>
        </a:p>
      </dgm:t>
    </dgm:pt>
    <dgm:pt modelId="{7B21C2CB-8D7D-4381-9889-FE9745FE13C8}" type="pres">
      <dgm:prSet presAssocID="{6974FC8B-654B-4D1A-B73E-C1DBBF4AC3C2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ABBF07-2389-4044-A16F-B31213655BDB}" type="pres">
      <dgm:prSet presAssocID="{6974FC8B-654B-4D1A-B73E-C1DBBF4AC3C2}" presName="cycle" presStyleCnt="0"/>
      <dgm:spPr/>
    </dgm:pt>
    <dgm:pt modelId="{D19B72E3-01E0-49DC-8A87-B0AF33BCAF3A}" type="pres">
      <dgm:prSet presAssocID="{6974FC8B-654B-4D1A-B73E-C1DBBF4AC3C2}" presName="centerShape" presStyleCnt="0"/>
      <dgm:spPr/>
    </dgm:pt>
    <dgm:pt modelId="{26FB6A3D-F366-46A6-8E2C-27CDE90B0D5B}" type="pres">
      <dgm:prSet presAssocID="{6974FC8B-654B-4D1A-B73E-C1DBBF4AC3C2}" presName="connSite" presStyleLbl="node1" presStyleIdx="0" presStyleCnt="4"/>
      <dgm:spPr/>
    </dgm:pt>
    <dgm:pt modelId="{F88321FD-A582-46F4-B9B7-41DB6E837740}" type="pres">
      <dgm:prSet presAssocID="{6974FC8B-654B-4D1A-B73E-C1DBBF4AC3C2}" presName="visible" presStyleLbl="node1" presStyleIdx="0" presStyleCnt="4" custLinFactNeighborX="-11105" custLinFactNeighborY="3896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8E0E25C-3BE3-4168-AF9F-2931633509D5}" type="pres">
      <dgm:prSet presAssocID="{41AF9297-280E-4D75-A8DD-26D5C5647721}" presName="Name25" presStyleLbl="parChTrans1D1" presStyleIdx="0" presStyleCnt="3"/>
      <dgm:spPr/>
      <dgm:t>
        <a:bodyPr/>
        <a:lstStyle/>
        <a:p>
          <a:endParaRPr lang="ru-RU"/>
        </a:p>
      </dgm:t>
    </dgm:pt>
    <dgm:pt modelId="{D050B180-B485-4814-BC75-060CD7F4860E}" type="pres">
      <dgm:prSet presAssocID="{8263B70E-1B59-4D84-94B5-03623DC02C4E}" presName="node" presStyleCnt="0"/>
      <dgm:spPr/>
    </dgm:pt>
    <dgm:pt modelId="{607F956D-5867-43E9-B0E7-DC51DCDE93BF}" type="pres">
      <dgm:prSet presAssocID="{8263B70E-1B59-4D84-94B5-03623DC02C4E}" presName="parentNode" presStyleLbl="node1" presStyleIdx="1" presStyleCnt="4" custLinFactNeighborX="60053" custLinFactNeighborY="762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1B231E-3F93-4E1D-9CEA-C14EB0B86921}" type="pres">
      <dgm:prSet presAssocID="{8263B70E-1B59-4D84-94B5-03623DC02C4E}" presName="childNode" presStyleLbl="revTx" presStyleIdx="0" presStyleCnt="0">
        <dgm:presLayoutVars>
          <dgm:bulletEnabled val="1"/>
        </dgm:presLayoutVars>
      </dgm:prSet>
      <dgm:spPr/>
    </dgm:pt>
    <dgm:pt modelId="{CED90889-0072-4EF8-8B75-09FECB726C8A}" type="pres">
      <dgm:prSet presAssocID="{87EF90F9-DA8D-4F9A-BEB3-DE4D70A2E04B}" presName="Name25" presStyleLbl="parChTrans1D1" presStyleIdx="1" presStyleCnt="3"/>
      <dgm:spPr/>
      <dgm:t>
        <a:bodyPr/>
        <a:lstStyle/>
        <a:p>
          <a:endParaRPr lang="ru-RU"/>
        </a:p>
      </dgm:t>
    </dgm:pt>
    <dgm:pt modelId="{5374ABB8-189A-4BDE-AD68-ED68886594BF}" type="pres">
      <dgm:prSet presAssocID="{FBE323E4-AA3A-4DC5-8C13-B8692068DB27}" presName="node" presStyleCnt="0"/>
      <dgm:spPr/>
    </dgm:pt>
    <dgm:pt modelId="{5C870695-1830-4D47-BA88-C0A7DBF446AC}" type="pres">
      <dgm:prSet presAssocID="{FBE323E4-AA3A-4DC5-8C13-B8692068DB27}" presName="parentNode" presStyleLbl="node1" presStyleIdx="2" presStyleCnt="4" custLinFactNeighborX="45433" custLinFactNeighborY="706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53FEC4-8D0E-4BF7-B04C-BF587B5F7CE5}" type="pres">
      <dgm:prSet presAssocID="{FBE323E4-AA3A-4DC5-8C13-B8692068DB27}" presName="childNode" presStyleLbl="revTx" presStyleIdx="0" presStyleCnt="0">
        <dgm:presLayoutVars>
          <dgm:bulletEnabled val="1"/>
        </dgm:presLayoutVars>
      </dgm:prSet>
      <dgm:spPr/>
    </dgm:pt>
    <dgm:pt modelId="{295C393A-11D6-4FE1-964C-88B50A9E8531}" type="pres">
      <dgm:prSet presAssocID="{F2857155-E6ED-4CC8-869F-1B8AA38071F3}" presName="Name25" presStyleLbl="parChTrans1D1" presStyleIdx="2" presStyleCnt="3"/>
      <dgm:spPr/>
      <dgm:t>
        <a:bodyPr/>
        <a:lstStyle/>
        <a:p>
          <a:endParaRPr lang="ru-RU"/>
        </a:p>
      </dgm:t>
    </dgm:pt>
    <dgm:pt modelId="{F1659993-506B-4FFF-8C12-85849A50D355}" type="pres">
      <dgm:prSet presAssocID="{944AF836-EC3A-4728-A1D2-1A52862846DB}" presName="node" presStyleCnt="0"/>
      <dgm:spPr/>
    </dgm:pt>
    <dgm:pt modelId="{0538B1C4-2E9D-42CD-9C78-2F2735E97E6B}" type="pres">
      <dgm:prSet presAssocID="{944AF836-EC3A-4728-A1D2-1A52862846DB}" presName="parentNode" presStyleLbl="node1" presStyleIdx="3" presStyleCnt="4" custLinFactNeighborX="41652" custLinFactNeighborY="1263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617F6-A9A6-4E47-8A0E-CCF717B9C57E}" type="pres">
      <dgm:prSet presAssocID="{944AF836-EC3A-4728-A1D2-1A52862846DB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4D326EAE-26CF-4DCB-9550-C8A09A9CE329}" type="presOf" srcId="{944AF836-EC3A-4728-A1D2-1A52862846DB}" destId="{0538B1C4-2E9D-42CD-9C78-2F2735E97E6B}" srcOrd="0" destOrd="0" presId="urn:microsoft.com/office/officeart/2005/8/layout/radial2"/>
    <dgm:cxn modelId="{4C1C7F10-DE26-464C-850E-F0E7A1F77AE2}" srcId="{6974FC8B-654B-4D1A-B73E-C1DBBF4AC3C2}" destId="{FBE323E4-AA3A-4DC5-8C13-B8692068DB27}" srcOrd="1" destOrd="0" parTransId="{87EF90F9-DA8D-4F9A-BEB3-DE4D70A2E04B}" sibTransId="{FFB547CB-60BA-4614-BF1E-7E9B819EA09C}"/>
    <dgm:cxn modelId="{E728A2D8-F720-41D3-87CE-DD62869DBDF6}" srcId="{6974FC8B-654B-4D1A-B73E-C1DBBF4AC3C2}" destId="{8263B70E-1B59-4D84-94B5-03623DC02C4E}" srcOrd="0" destOrd="0" parTransId="{41AF9297-280E-4D75-A8DD-26D5C5647721}" sibTransId="{B3167E1A-3209-416C-9EE6-05EA68459294}"/>
    <dgm:cxn modelId="{AA12754A-F81A-4893-9D34-2DAE88E43F7B}" type="presOf" srcId="{41AF9297-280E-4D75-A8DD-26D5C5647721}" destId="{78E0E25C-3BE3-4168-AF9F-2931633509D5}" srcOrd="0" destOrd="0" presId="urn:microsoft.com/office/officeart/2005/8/layout/radial2"/>
    <dgm:cxn modelId="{4527F4A9-3873-483B-A578-E01508A556E5}" type="presOf" srcId="{FBE323E4-AA3A-4DC5-8C13-B8692068DB27}" destId="{5C870695-1830-4D47-BA88-C0A7DBF446AC}" srcOrd="0" destOrd="0" presId="urn:microsoft.com/office/officeart/2005/8/layout/radial2"/>
    <dgm:cxn modelId="{705591DD-D4B5-4A82-AEFA-39E384DEAE09}" type="presOf" srcId="{F2857155-E6ED-4CC8-869F-1B8AA38071F3}" destId="{295C393A-11D6-4FE1-964C-88B50A9E8531}" srcOrd="0" destOrd="0" presId="urn:microsoft.com/office/officeart/2005/8/layout/radial2"/>
    <dgm:cxn modelId="{81C37560-5D19-491F-B7B6-7B69DA81456F}" type="presOf" srcId="{87EF90F9-DA8D-4F9A-BEB3-DE4D70A2E04B}" destId="{CED90889-0072-4EF8-8B75-09FECB726C8A}" srcOrd="0" destOrd="0" presId="urn:microsoft.com/office/officeart/2005/8/layout/radial2"/>
    <dgm:cxn modelId="{7E8B0965-0CCD-4165-9730-32EF904964AD}" type="presOf" srcId="{8263B70E-1B59-4D84-94B5-03623DC02C4E}" destId="{607F956D-5867-43E9-B0E7-DC51DCDE93BF}" srcOrd="0" destOrd="0" presId="urn:microsoft.com/office/officeart/2005/8/layout/radial2"/>
    <dgm:cxn modelId="{519CB28A-4F65-41E9-8803-EAFDD545E297}" srcId="{6974FC8B-654B-4D1A-B73E-C1DBBF4AC3C2}" destId="{944AF836-EC3A-4728-A1D2-1A52862846DB}" srcOrd="2" destOrd="0" parTransId="{F2857155-E6ED-4CC8-869F-1B8AA38071F3}" sibTransId="{44A00601-5E6D-45F8-8026-848EF158D43C}"/>
    <dgm:cxn modelId="{EC12AAE1-C3BB-4A03-A7CE-EF218E9CEFBB}" type="presOf" srcId="{6974FC8B-654B-4D1A-B73E-C1DBBF4AC3C2}" destId="{7B21C2CB-8D7D-4381-9889-FE9745FE13C8}" srcOrd="0" destOrd="0" presId="urn:microsoft.com/office/officeart/2005/8/layout/radial2"/>
    <dgm:cxn modelId="{2B906CD4-F2E1-4A9E-A3B4-C507401F005E}" type="presParOf" srcId="{7B21C2CB-8D7D-4381-9889-FE9745FE13C8}" destId="{0FABBF07-2389-4044-A16F-B31213655BDB}" srcOrd="0" destOrd="0" presId="urn:microsoft.com/office/officeart/2005/8/layout/radial2"/>
    <dgm:cxn modelId="{AA57025C-C9F6-4674-B0E8-7E58CA41AFF1}" type="presParOf" srcId="{0FABBF07-2389-4044-A16F-B31213655BDB}" destId="{D19B72E3-01E0-49DC-8A87-B0AF33BCAF3A}" srcOrd="0" destOrd="0" presId="urn:microsoft.com/office/officeart/2005/8/layout/radial2"/>
    <dgm:cxn modelId="{976C980A-3A0D-4498-9603-196A29085686}" type="presParOf" srcId="{D19B72E3-01E0-49DC-8A87-B0AF33BCAF3A}" destId="{26FB6A3D-F366-46A6-8E2C-27CDE90B0D5B}" srcOrd="0" destOrd="0" presId="urn:microsoft.com/office/officeart/2005/8/layout/radial2"/>
    <dgm:cxn modelId="{E5E49EBF-F63E-4365-B086-971B7BD6379D}" type="presParOf" srcId="{D19B72E3-01E0-49DC-8A87-B0AF33BCAF3A}" destId="{F88321FD-A582-46F4-B9B7-41DB6E837740}" srcOrd="1" destOrd="0" presId="urn:microsoft.com/office/officeart/2005/8/layout/radial2"/>
    <dgm:cxn modelId="{E3908941-7C14-42AF-8AE6-C420ABC6C132}" type="presParOf" srcId="{0FABBF07-2389-4044-A16F-B31213655BDB}" destId="{78E0E25C-3BE3-4168-AF9F-2931633509D5}" srcOrd="1" destOrd="0" presId="urn:microsoft.com/office/officeart/2005/8/layout/radial2"/>
    <dgm:cxn modelId="{EFDF70E4-96A4-43BF-B29B-4D2CF666A8CC}" type="presParOf" srcId="{0FABBF07-2389-4044-A16F-B31213655BDB}" destId="{D050B180-B485-4814-BC75-060CD7F4860E}" srcOrd="2" destOrd="0" presId="urn:microsoft.com/office/officeart/2005/8/layout/radial2"/>
    <dgm:cxn modelId="{A8C301C1-C122-4E17-BBAC-BB67EF49C188}" type="presParOf" srcId="{D050B180-B485-4814-BC75-060CD7F4860E}" destId="{607F956D-5867-43E9-B0E7-DC51DCDE93BF}" srcOrd="0" destOrd="0" presId="urn:microsoft.com/office/officeart/2005/8/layout/radial2"/>
    <dgm:cxn modelId="{4EEBCABB-1C15-4CC5-8AE7-F8BA367DB367}" type="presParOf" srcId="{D050B180-B485-4814-BC75-060CD7F4860E}" destId="{001B231E-3F93-4E1D-9CEA-C14EB0B86921}" srcOrd="1" destOrd="0" presId="urn:microsoft.com/office/officeart/2005/8/layout/radial2"/>
    <dgm:cxn modelId="{272B8263-D58B-4471-BC14-71E374182AC6}" type="presParOf" srcId="{0FABBF07-2389-4044-A16F-B31213655BDB}" destId="{CED90889-0072-4EF8-8B75-09FECB726C8A}" srcOrd="3" destOrd="0" presId="urn:microsoft.com/office/officeart/2005/8/layout/radial2"/>
    <dgm:cxn modelId="{F7CF3A63-1740-4A40-ABD4-371B73945C27}" type="presParOf" srcId="{0FABBF07-2389-4044-A16F-B31213655BDB}" destId="{5374ABB8-189A-4BDE-AD68-ED68886594BF}" srcOrd="4" destOrd="0" presId="urn:microsoft.com/office/officeart/2005/8/layout/radial2"/>
    <dgm:cxn modelId="{8E1A3614-49B8-43FD-9F3E-98DFFA78D751}" type="presParOf" srcId="{5374ABB8-189A-4BDE-AD68-ED68886594BF}" destId="{5C870695-1830-4D47-BA88-C0A7DBF446AC}" srcOrd="0" destOrd="0" presId="urn:microsoft.com/office/officeart/2005/8/layout/radial2"/>
    <dgm:cxn modelId="{C51191DC-7BD0-4F28-835F-297F50D9E60F}" type="presParOf" srcId="{5374ABB8-189A-4BDE-AD68-ED68886594BF}" destId="{E253FEC4-8D0E-4BF7-B04C-BF587B5F7CE5}" srcOrd="1" destOrd="0" presId="urn:microsoft.com/office/officeart/2005/8/layout/radial2"/>
    <dgm:cxn modelId="{411F8732-9F43-4380-9D65-A1A202467407}" type="presParOf" srcId="{0FABBF07-2389-4044-A16F-B31213655BDB}" destId="{295C393A-11D6-4FE1-964C-88B50A9E8531}" srcOrd="5" destOrd="0" presId="urn:microsoft.com/office/officeart/2005/8/layout/radial2"/>
    <dgm:cxn modelId="{C02393E1-D739-4044-9E80-A9204664543A}" type="presParOf" srcId="{0FABBF07-2389-4044-A16F-B31213655BDB}" destId="{F1659993-506B-4FFF-8C12-85849A50D355}" srcOrd="6" destOrd="0" presId="urn:microsoft.com/office/officeart/2005/8/layout/radial2"/>
    <dgm:cxn modelId="{D3B205EC-955B-49FA-BA1E-A19B7165271C}" type="presParOf" srcId="{F1659993-506B-4FFF-8C12-85849A50D355}" destId="{0538B1C4-2E9D-42CD-9C78-2F2735E97E6B}" srcOrd="0" destOrd="0" presId="urn:microsoft.com/office/officeart/2005/8/layout/radial2"/>
    <dgm:cxn modelId="{C0DDA4B6-B255-4D05-9D8D-174CC762B70B}" type="presParOf" srcId="{F1659993-506B-4FFF-8C12-85849A50D355}" destId="{CBC617F6-A9A6-4E47-8A0E-CCF717B9C57E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A2CA6EE-B47B-41DA-A26E-145B786BF52E}" type="doc">
      <dgm:prSet loTypeId="urn:microsoft.com/office/officeart/2005/8/layout/hList6" loCatId="list" qsTypeId="urn:microsoft.com/office/officeart/2005/8/quickstyle/3d6" qsCatId="3D" csTypeId="urn:microsoft.com/office/officeart/2005/8/colors/accent1_2#6" csCatId="accent1" phldr="1"/>
      <dgm:spPr>
        <a:scene3d>
          <a:camera prst="isometricOffAxis2Left" zoom="92000"/>
          <a:lightRig rig="threePt" dir="t">
            <a:rot lat="0" lon="0" rev="0"/>
          </a:lightRig>
        </a:scene3d>
      </dgm:spPr>
      <dgm:t>
        <a:bodyPr/>
        <a:lstStyle/>
        <a:p>
          <a:endParaRPr lang="ru-RU"/>
        </a:p>
      </dgm:t>
    </dgm:pt>
    <dgm:pt modelId="{2F7850C1-C52E-455A-B235-E8808F6762BD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Основные целевые показатели программы</a:t>
          </a:r>
          <a:endParaRPr lang="ru-RU" sz="1400" dirty="0">
            <a:solidFill>
              <a:schemeClr val="tx1"/>
            </a:solidFill>
          </a:endParaRPr>
        </a:p>
      </dgm:t>
    </dgm:pt>
    <dgm:pt modelId="{21843DDC-DC86-40FA-A294-E3F9457CC84F}" type="parTrans" cxnId="{CABB92DE-68FD-4D93-8BB1-7D7C21EA81F5}">
      <dgm:prSet/>
      <dgm:spPr/>
      <dgm:t>
        <a:bodyPr/>
        <a:lstStyle/>
        <a:p>
          <a:endParaRPr lang="ru-RU"/>
        </a:p>
      </dgm:t>
    </dgm:pt>
    <dgm:pt modelId="{75EAF12F-5997-436E-A6E7-9D1EA4D0F099}" type="sibTrans" cxnId="{CABB92DE-68FD-4D93-8BB1-7D7C21EA81F5}">
      <dgm:prSet/>
      <dgm:spPr/>
      <dgm:t>
        <a:bodyPr/>
        <a:lstStyle/>
        <a:p>
          <a:endParaRPr lang="ru-RU"/>
        </a:p>
      </dgm:t>
    </dgm:pt>
    <dgm:pt modelId="{A1118900-4CD4-4E5C-942D-4E7C449FA7DC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2018  год</a:t>
          </a:r>
          <a:endParaRPr lang="ru-RU" sz="1400" dirty="0">
            <a:solidFill>
              <a:schemeClr val="tx1"/>
            </a:solidFill>
          </a:endParaRPr>
        </a:p>
      </dgm:t>
    </dgm:pt>
    <dgm:pt modelId="{E785B8F1-E53B-4250-8062-98D0363E44A3}" type="parTrans" cxnId="{11B0F871-EDE4-40C1-AFC3-AACE864E8D59}">
      <dgm:prSet/>
      <dgm:spPr/>
      <dgm:t>
        <a:bodyPr/>
        <a:lstStyle/>
        <a:p>
          <a:endParaRPr lang="ru-RU"/>
        </a:p>
      </dgm:t>
    </dgm:pt>
    <dgm:pt modelId="{2B3F3A44-A4BD-4045-BCF6-4FFAE967BBE7}" type="sibTrans" cxnId="{11B0F871-EDE4-40C1-AFC3-AACE864E8D59}">
      <dgm:prSet/>
      <dgm:spPr/>
      <dgm:t>
        <a:bodyPr/>
        <a:lstStyle/>
        <a:p>
          <a:endParaRPr lang="ru-RU"/>
        </a:p>
      </dgm:t>
    </dgm:pt>
    <dgm:pt modelId="{59F8F3F8-1AF8-4474-BAC4-A3D61F0E0C0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Охват обслуживания жителей МО «Жигаловский район» в сфере культуры %</a:t>
          </a:r>
        </a:p>
      </dgm:t>
    </dgm:pt>
    <dgm:pt modelId="{71F94112-3ADF-4578-8F95-249FBBC973AB}" type="parTrans" cxnId="{BC0BAC37-3BBF-40E3-A28B-EB65CC91C105}">
      <dgm:prSet/>
      <dgm:spPr/>
      <dgm:t>
        <a:bodyPr/>
        <a:lstStyle/>
        <a:p>
          <a:endParaRPr lang="ru-RU"/>
        </a:p>
      </dgm:t>
    </dgm:pt>
    <dgm:pt modelId="{1372AE58-483A-42C6-92E9-BB2C3FD67F3C}" type="sibTrans" cxnId="{BC0BAC37-3BBF-40E3-A28B-EB65CC91C105}">
      <dgm:prSet/>
      <dgm:spPr/>
      <dgm:t>
        <a:bodyPr/>
        <a:lstStyle/>
        <a:p>
          <a:endParaRPr lang="ru-RU"/>
        </a:p>
      </dgm:t>
    </dgm:pt>
    <dgm:pt modelId="{3A87FC50-4DB7-4C8F-9B61-193E7C6D4D6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81,6</a:t>
          </a:r>
          <a:endParaRPr lang="ru-RU" sz="1400" dirty="0">
            <a:solidFill>
              <a:schemeClr val="tx1"/>
            </a:solidFill>
          </a:endParaRPr>
        </a:p>
      </dgm:t>
    </dgm:pt>
    <dgm:pt modelId="{1A8DDCB9-C68A-40BA-A00E-A66B9D60B801}" type="parTrans" cxnId="{9983DD39-14DF-41B8-BD46-5FAD4D71DC5A}">
      <dgm:prSet/>
      <dgm:spPr/>
      <dgm:t>
        <a:bodyPr/>
        <a:lstStyle/>
        <a:p>
          <a:endParaRPr lang="ru-RU"/>
        </a:p>
      </dgm:t>
    </dgm:pt>
    <dgm:pt modelId="{7675721D-48C6-43CF-A6E2-8CE25C276FE7}" type="sibTrans" cxnId="{9983DD39-14DF-41B8-BD46-5FAD4D71DC5A}">
      <dgm:prSet/>
      <dgm:spPr/>
      <dgm:t>
        <a:bodyPr/>
        <a:lstStyle/>
        <a:p>
          <a:endParaRPr lang="ru-RU"/>
        </a:p>
      </dgm:t>
    </dgm:pt>
    <dgm:pt modelId="{25571FFB-3869-4151-9CD6-F10B86AF0044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Увеличение посещаемости библиотек на одного пользователя  ед.</a:t>
          </a:r>
        </a:p>
        <a:p>
          <a:r>
            <a:rPr lang="ru-RU" sz="1400" dirty="0" smtClean="0">
              <a:solidFill>
                <a:schemeClr val="tx1"/>
              </a:solidFill>
            </a:rPr>
            <a:t>0,02 ежегодно</a:t>
          </a:r>
        </a:p>
      </dgm:t>
    </dgm:pt>
    <dgm:pt modelId="{512541EC-52FC-4B59-8F16-97FF34B0F4DE}" type="parTrans" cxnId="{4E6D4828-E528-41EA-A143-46799A57B7CA}">
      <dgm:prSet/>
      <dgm:spPr/>
      <dgm:t>
        <a:bodyPr/>
        <a:lstStyle/>
        <a:p>
          <a:endParaRPr lang="ru-RU"/>
        </a:p>
      </dgm:t>
    </dgm:pt>
    <dgm:pt modelId="{39DCD003-9782-4A74-ABCE-0597F2A11A74}" type="sibTrans" cxnId="{4E6D4828-E528-41EA-A143-46799A57B7CA}">
      <dgm:prSet/>
      <dgm:spPr/>
      <dgm:t>
        <a:bodyPr/>
        <a:lstStyle/>
        <a:p>
          <a:endParaRPr lang="ru-RU"/>
        </a:p>
      </dgm:t>
    </dgm:pt>
    <dgm:pt modelId="{4A022DDE-C58F-4405-A9CE-7BB98765FC30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2019 год</a:t>
          </a:r>
          <a:endParaRPr lang="ru-RU" sz="1400" dirty="0">
            <a:solidFill>
              <a:schemeClr val="tx1"/>
            </a:solidFill>
          </a:endParaRPr>
        </a:p>
      </dgm:t>
    </dgm:pt>
    <dgm:pt modelId="{1137B8CF-73E4-4F22-B85C-1D7754039272}" type="parTrans" cxnId="{0AB18563-368E-4662-AD89-3CEA7F9A075B}">
      <dgm:prSet/>
      <dgm:spPr/>
      <dgm:t>
        <a:bodyPr/>
        <a:lstStyle/>
        <a:p>
          <a:endParaRPr lang="ru-RU"/>
        </a:p>
      </dgm:t>
    </dgm:pt>
    <dgm:pt modelId="{5F107322-F312-470A-985B-9764D768803D}" type="sibTrans" cxnId="{0AB18563-368E-4662-AD89-3CEA7F9A075B}">
      <dgm:prSet/>
      <dgm:spPr/>
      <dgm:t>
        <a:bodyPr/>
        <a:lstStyle/>
        <a:p>
          <a:endParaRPr lang="ru-RU"/>
        </a:p>
      </dgm:t>
    </dgm:pt>
    <dgm:pt modelId="{F65C17AB-2D09-4D8E-A5D4-1D3065E44427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2020 год</a:t>
          </a:r>
          <a:endParaRPr lang="ru-RU" sz="1400" dirty="0">
            <a:solidFill>
              <a:schemeClr val="tx1"/>
            </a:solidFill>
          </a:endParaRPr>
        </a:p>
      </dgm:t>
    </dgm:pt>
    <dgm:pt modelId="{7A9D0842-B9C8-4E97-A1D0-4AC140D23F60}" type="parTrans" cxnId="{ABC975ED-424C-46DF-8A5B-0CE8EF71517E}">
      <dgm:prSet/>
      <dgm:spPr/>
      <dgm:t>
        <a:bodyPr/>
        <a:lstStyle/>
        <a:p>
          <a:endParaRPr lang="ru-RU"/>
        </a:p>
      </dgm:t>
    </dgm:pt>
    <dgm:pt modelId="{85C0B7A0-6741-4F3E-9762-0B43931EB0CB}" type="sibTrans" cxnId="{ABC975ED-424C-46DF-8A5B-0CE8EF71517E}">
      <dgm:prSet/>
      <dgm:spPr/>
      <dgm:t>
        <a:bodyPr/>
        <a:lstStyle/>
        <a:p>
          <a:endParaRPr lang="ru-RU"/>
        </a:p>
      </dgm:t>
    </dgm:pt>
    <dgm:pt modelId="{EB85DE26-60D9-4D79-A80B-6A7AAE4782CE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Увеличение количества посещений массовых мероприятий %       </a:t>
          </a:r>
        </a:p>
        <a:p>
          <a:r>
            <a:rPr lang="ru-RU" sz="1600" dirty="0" smtClean="0">
              <a:solidFill>
                <a:schemeClr val="tx1"/>
              </a:solidFill>
            </a:rPr>
            <a:t> 0,2 ежегодно</a:t>
          </a:r>
        </a:p>
      </dgm:t>
    </dgm:pt>
    <dgm:pt modelId="{C90F1C50-DEE2-4739-9D3F-A6B084F2E25A}" type="parTrans" cxnId="{23D47731-56BA-4836-9992-4494BFA9582E}">
      <dgm:prSet/>
      <dgm:spPr/>
      <dgm:t>
        <a:bodyPr/>
        <a:lstStyle/>
        <a:p>
          <a:endParaRPr lang="ru-RU"/>
        </a:p>
      </dgm:t>
    </dgm:pt>
    <dgm:pt modelId="{1E392760-2C70-417C-BC86-DA8181B4122F}" type="sibTrans" cxnId="{23D47731-56BA-4836-9992-4494BFA9582E}">
      <dgm:prSet/>
      <dgm:spPr/>
      <dgm:t>
        <a:bodyPr/>
        <a:lstStyle/>
        <a:p>
          <a:endParaRPr lang="ru-RU"/>
        </a:p>
      </dgm:t>
    </dgm:pt>
    <dgm:pt modelId="{32E7D1A5-7410-47E7-909D-6C58E584E529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Доля детей до 18 лет, обучающихся в ДШИ, участвующих в конкурсах различных уровней, % </a:t>
          </a:r>
        </a:p>
        <a:p>
          <a:r>
            <a:rPr lang="ru-RU" sz="1400" dirty="0" smtClean="0">
              <a:solidFill>
                <a:schemeClr val="tx1"/>
              </a:solidFill>
            </a:rPr>
            <a:t>81,9</a:t>
          </a:r>
        </a:p>
        <a:p>
          <a:r>
            <a:rPr lang="ru-RU" sz="1400" dirty="0" smtClean="0">
              <a:solidFill>
                <a:schemeClr val="tx1"/>
              </a:solidFill>
            </a:rPr>
            <a:t>82,1</a:t>
          </a:r>
        </a:p>
        <a:p>
          <a:r>
            <a:rPr lang="ru-RU" sz="1400" dirty="0" smtClean="0">
              <a:solidFill>
                <a:schemeClr val="tx1"/>
              </a:solidFill>
            </a:rPr>
            <a:t>82,3</a:t>
          </a:r>
        </a:p>
      </dgm:t>
    </dgm:pt>
    <dgm:pt modelId="{8360FFC8-CB70-45DA-91E2-14AB359B511E}" type="parTrans" cxnId="{5E19BB7A-5476-48BC-9EC9-5CF65B7C6462}">
      <dgm:prSet/>
      <dgm:spPr/>
      <dgm:t>
        <a:bodyPr/>
        <a:lstStyle/>
        <a:p>
          <a:endParaRPr lang="ru-RU"/>
        </a:p>
      </dgm:t>
    </dgm:pt>
    <dgm:pt modelId="{6DBD2636-D99C-493E-A603-1E1A21334671}" type="sibTrans" cxnId="{5E19BB7A-5476-48BC-9EC9-5CF65B7C6462}">
      <dgm:prSet/>
      <dgm:spPr/>
      <dgm:t>
        <a:bodyPr/>
        <a:lstStyle/>
        <a:p>
          <a:endParaRPr lang="ru-RU"/>
        </a:p>
      </dgm:t>
    </dgm:pt>
    <dgm:pt modelId="{096BCD1F-DE32-4D19-B1A9-2494A66F4F51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81,8</a:t>
          </a:r>
          <a:endParaRPr lang="ru-RU" sz="1400" dirty="0">
            <a:solidFill>
              <a:schemeClr val="tx1"/>
            </a:solidFill>
          </a:endParaRPr>
        </a:p>
      </dgm:t>
    </dgm:pt>
    <dgm:pt modelId="{EA402141-57BE-4B24-803B-7CB09A0A078F}" type="parTrans" cxnId="{A7ADDFA3-BBDB-464F-AE36-40A4270FB19C}">
      <dgm:prSet/>
      <dgm:spPr/>
      <dgm:t>
        <a:bodyPr/>
        <a:lstStyle/>
        <a:p>
          <a:endParaRPr lang="ru-RU"/>
        </a:p>
      </dgm:t>
    </dgm:pt>
    <dgm:pt modelId="{01F4BA56-AC87-46D0-979A-CE63F65A63FC}" type="sibTrans" cxnId="{A7ADDFA3-BBDB-464F-AE36-40A4270FB19C}">
      <dgm:prSet/>
      <dgm:spPr/>
      <dgm:t>
        <a:bodyPr/>
        <a:lstStyle/>
        <a:p>
          <a:endParaRPr lang="ru-RU"/>
        </a:p>
      </dgm:t>
    </dgm:pt>
    <dgm:pt modelId="{A8CF7434-A84E-4A2B-9B76-9B7C88CB39A1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82,0</a:t>
          </a:r>
          <a:endParaRPr lang="ru-RU" sz="1400" dirty="0">
            <a:solidFill>
              <a:schemeClr val="tx1"/>
            </a:solidFill>
          </a:endParaRPr>
        </a:p>
      </dgm:t>
    </dgm:pt>
    <dgm:pt modelId="{75C80DDA-F60A-4EAE-AF46-830DCF7EE852}" type="parTrans" cxnId="{48F7F996-17BF-43A4-BA68-BE14712E7A84}">
      <dgm:prSet/>
      <dgm:spPr/>
      <dgm:t>
        <a:bodyPr/>
        <a:lstStyle/>
        <a:p>
          <a:endParaRPr lang="ru-RU"/>
        </a:p>
      </dgm:t>
    </dgm:pt>
    <dgm:pt modelId="{718CB34E-8285-4105-A90F-7D5CCBAFA42D}" type="sibTrans" cxnId="{48F7F996-17BF-43A4-BA68-BE14712E7A84}">
      <dgm:prSet/>
      <dgm:spPr/>
      <dgm:t>
        <a:bodyPr/>
        <a:lstStyle/>
        <a:p>
          <a:endParaRPr lang="ru-RU"/>
        </a:p>
      </dgm:t>
    </dgm:pt>
    <dgm:pt modelId="{773FCBA7-583E-4BBD-B62A-BE6A20FAF912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Удовлетворенность качеством оказания муниципальных услуг в сфере культуры, %</a:t>
          </a:r>
        </a:p>
        <a:p>
          <a:r>
            <a:rPr lang="ru-RU" sz="1400" dirty="0" smtClean="0">
              <a:solidFill>
                <a:schemeClr val="tx1"/>
              </a:solidFill>
            </a:rPr>
            <a:t>78</a:t>
          </a:r>
        </a:p>
        <a:p>
          <a:r>
            <a:rPr lang="ru-RU" sz="1400" dirty="0" smtClean="0">
              <a:solidFill>
                <a:schemeClr val="tx1"/>
              </a:solidFill>
            </a:rPr>
            <a:t>80</a:t>
          </a:r>
        </a:p>
        <a:p>
          <a:r>
            <a:rPr lang="ru-RU" sz="1400" dirty="0" smtClean="0">
              <a:solidFill>
                <a:schemeClr val="tx1"/>
              </a:solidFill>
            </a:rPr>
            <a:t>82</a:t>
          </a:r>
        </a:p>
      </dgm:t>
    </dgm:pt>
    <dgm:pt modelId="{4E74CEDA-E2FF-4A6C-BC72-1AA3C52B698A}" type="parTrans" cxnId="{08A426DF-9847-489D-8E91-AF7D3B434743}">
      <dgm:prSet/>
      <dgm:spPr/>
      <dgm:t>
        <a:bodyPr/>
        <a:lstStyle/>
        <a:p>
          <a:endParaRPr lang="ru-RU"/>
        </a:p>
      </dgm:t>
    </dgm:pt>
    <dgm:pt modelId="{C7C4045B-714F-4537-8AB1-224800D2BD69}" type="sibTrans" cxnId="{08A426DF-9847-489D-8E91-AF7D3B434743}">
      <dgm:prSet/>
      <dgm:spPr/>
      <dgm:t>
        <a:bodyPr/>
        <a:lstStyle/>
        <a:p>
          <a:endParaRPr lang="ru-RU"/>
        </a:p>
      </dgm:t>
    </dgm:pt>
    <dgm:pt modelId="{331190FC-2D88-413B-BB00-2A917AA52292}" type="pres">
      <dgm:prSet presAssocID="{7A2CA6EE-B47B-41DA-A26E-145B786BF52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ABA2C4-DBF4-455A-9F99-0DC404FD692F}" type="pres">
      <dgm:prSet presAssocID="{2F7850C1-C52E-455A-B235-E8808F6762BD}" presName="node" presStyleLbl="node1" presStyleIdx="0" presStyleCnt="6" custLinFactX="-30813" custLinFactNeighborX="-100000" custLinFactNeighborY="-11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12F9E-E8EF-43B2-8666-EC47D561ABDF}" type="pres">
      <dgm:prSet presAssocID="{75EAF12F-5997-436E-A6E7-9D1EA4D0F099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7D3FBD8D-A0F5-450B-89B9-1D4FAB1BB996}" type="pres">
      <dgm:prSet presAssocID="{59F8F3F8-1AF8-4474-BAC4-A3D61F0E0C08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5ACFB9-387A-4C85-94D5-63AB584A7354}" type="pres">
      <dgm:prSet presAssocID="{1372AE58-483A-42C6-92E9-BB2C3FD67F3C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7F04B161-BF4A-4F02-8933-22709B49CF07}" type="pres">
      <dgm:prSet presAssocID="{25571FFB-3869-4151-9CD6-F10B86AF004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BDCC2-C437-41ED-A9BF-4ED4ED2ABB17}" type="pres">
      <dgm:prSet presAssocID="{39DCD003-9782-4A74-ABCE-0597F2A11A74}" presName="sibTrans" presStyleCnt="0"/>
      <dgm:spPr/>
    </dgm:pt>
    <dgm:pt modelId="{F00C114F-4497-41F8-83A4-D4CC022EFA36}" type="pres">
      <dgm:prSet presAssocID="{EB85DE26-60D9-4D79-A80B-6A7AAE4782CE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B3A28A-FDDF-44E0-A06A-7FBF594F7ADA}" type="pres">
      <dgm:prSet presAssocID="{1E392760-2C70-417C-BC86-DA8181B4122F}" presName="sibTrans" presStyleCnt="0"/>
      <dgm:spPr/>
    </dgm:pt>
    <dgm:pt modelId="{9550E938-55B8-4C1E-B379-B9EFE9C7625A}" type="pres">
      <dgm:prSet presAssocID="{32E7D1A5-7410-47E7-909D-6C58E584E52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CCCB82-D095-43AB-8B08-DD99A4F132D2}" type="pres">
      <dgm:prSet presAssocID="{6DBD2636-D99C-493E-A603-1E1A21334671}" presName="sibTrans" presStyleCnt="0"/>
      <dgm:spPr/>
    </dgm:pt>
    <dgm:pt modelId="{23882B6F-302B-4A9F-BE28-70F377DC2B1F}" type="pres">
      <dgm:prSet presAssocID="{773FCBA7-583E-4BBD-B62A-BE6A20FAF912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4DF35E-5346-4C8D-B3CD-C0893EFC7672}" type="presOf" srcId="{A8CF7434-A84E-4A2B-9B76-9B7C88CB39A1}" destId="{7D3FBD8D-A0F5-450B-89B9-1D4FAB1BB996}" srcOrd="0" destOrd="3" presId="urn:microsoft.com/office/officeart/2005/8/layout/hList6"/>
    <dgm:cxn modelId="{F3EB6351-7A32-4CF7-AE3B-A91CA326BBA9}" type="presOf" srcId="{F65C17AB-2D09-4D8E-A5D4-1D3065E44427}" destId="{C3ABA2C4-DBF4-455A-9F99-0DC404FD692F}" srcOrd="0" destOrd="3" presId="urn:microsoft.com/office/officeart/2005/8/layout/hList6"/>
    <dgm:cxn modelId="{11B0F871-EDE4-40C1-AFC3-AACE864E8D59}" srcId="{2F7850C1-C52E-455A-B235-E8808F6762BD}" destId="{A1118900-4CD4-4E5C-942D-4E7C449FA7DC}" srcOrd="0" destOrd="0" parTransId="{E785B8F1-E53B-4250-8062-98D0363E44A3}" sibTransId="{2B3F3A44-A4BD-4045-BCF6-4FFAE967BBE7}"/>
    <dgm:cxn modelId="{1E2C0031-4F33-4217-8535-6B9CDAF85CED}" type="presOf" srcId="{32E7D1A5-7410-47E7-909D-6C58E584E529}" destId="{9550E938-55B8-4C1E-B379-B9EFE9C7625A}" srcOrd="0" destOrd="0" presId="urn:microsoft.com/office/officeart/2005/8/layout/hList6"/>
    <dgm:cxn modelId="{5E19BB7A-5476-48BC-9EC9-5CF65B7C6462}" srcId="{7A2CA6EE-B47B-41DA-A26E-145B786BF52E}" destId="{32E7D1A5-7410-47E7-909D-6C58E584E529}" srcOrd="4" destOrd="0" parTransId="{8360FFC8-CB70-45DA-91E2-14AB359B511E}" sibTransId="{6DBD2636-D99C-493E-A603-1E1A21334671}"/>
    <dgm:cxn modelId="{CFAD1AFE-4341-4F42-97DA-62CDE24A9254}" type="presOf" srcId="{7A2CA6EE-B47B-41DA-A26E-145B786BF52E}" destId="{331190FC-2D88-413B-BB00-2A917AA52292}" srcOrd="0" destOrd="0" presId="urn:microsoft.com/office/officeart/2005/8/layout/hList6"/>
    <dgm:cxn modelId="{ABC975ED-424C-46DF-8A5B-0CE8EF71517E}" srcId="{2F7850C1-C52E-455A-B235-E8808F6762BD}" destId="{F65C17AB-2D09-4D8E-A5D4-1D3065E44427}" srcOrd="2" destOrd="0" parTransId="{7A9D0842-B9C8-4E97-A1D0-4AC140D23F60}" sibTransId="{85C0B7A0-6741-4F3E-9762-0B43931EB0CB}"/>
    <dgm:cxn modelId="{D95D11EB-112A-4041-A0C3-D8668480D1CA}" type="presOf" srcId="{773FCBA7-583E-4BBD-B62A-BE6A20FAF912}" destId="{23882B6F-302B-4A9F-BE28-70F377DC2B1F}" srcOrd="0" destOrd="0" presId="urn:microsoft.com/office/officeart/2005/8/layout/hList6"/>
    <dgm:cxn modelId="{92F209A4-1674-4FB8-AD02-B01DD7ADE779}" type="presOf" srcId="{EB85DE26-60D9-4D79-A80B-6A7AAE4782CE}" destId="{F00C114F-4497-41F8-83A4-D4CC022EFA36}" srcOrd="0" destOrd="0" presId="urn:microsoft.com/office/officeart/2005/8/layout/hList6"/>
    <dgm:cxn modelId="{D935CFA4-B94C-4D2B-9A23-5EA7F8F253F2}" type="presOf" srcId="{59F8F3F8-1AF8-4474-BAC4-A3D61F0E0C08}" destId="{7D3FBD8D-A0F5-450B-89B9-1D4FAB1BB996}" srcOrd="0" destOrd="0" presId="urn:microsoft.com/office/officeart/2005/8/layout/hList6"/>
    <dgm:cxn modelId="{0AB18563-368E-4662-AD89-3CEA7F9A075B}" srcId="{2F7850C1-C52E-455A-B235-E8808F6762BD}" destId="{4A022DDE-C58F-4405-A9CE-7BB98765FC30}" srcOrd="1" destOrd="0" parTransId="{1137B8CF-73E4-4F22-B85C-1D7754039272}" sibTransId="{5F107322-F312-470A-985B-9764D768803D}"/>
    <dgm:cxn modelId="{3101CDCA-7959-4AB1-8A37-CD91806865CC}" type="presOf" srcId="{2F7850C1-C52E-455A-B235-E8808F6762BD}" destId="{C3ABA2C4-DBF4-455A-9F99-0DC404FD692F}" srcOrd="0" destOrd="0" presId="urn:microsoft.com/office/officeart/2005/8/layout/hList6"/>
    <dgm:cxn modelId="{A7ADDFA3-BBDB-464F-AE36-40A4270FB19C}" srcId="{59F8F3F8-1AF8-4474-BAC4-A3D61F0E0C08}" destId="{096BCD1F-DE32-4D19-B1A9-2494A66F4F51}" srcOrd="1" destOrd="0" parTransId="{EA402141-57BE-4B24-803B-7CB09A0A078F}" sibTransId="{01F4BA56-AC87-46D0-979A-CE63F65A63FC}"/>
    <dgm:cxn modelId="{BC0BAC37-3BBF-40E3-A28B-EB65CC91C105}" srcId="{7A2CA6EE-B47B-41DA-A26E-145B786BF52E}" destId="{59F8F3F8-1AF8-4474-BAC4-A3D61F0E0C08}" srcOrd="1" destOrd="0" parTransId="{71F94112-3ADF-4578-8F95-249FBBC973AB}" sibTransId="{1372AE58-483A-42C6-92E9-BB2C3FD67F3C}"/>
    <dgm:cxn modelId="{9983DD39-14DF-41B8-BD46-5FAD4D71DC5A}" srcId="{59F8F3F8-1AF8-4474-BAC4-A3D61F0E0C08}" destId="{3A87FC50-4DB7-4C8F-9B61-193E7C6D4D68}" srcOrd="0" destOrd="0" parTransId="{1A8DDCB9-C68A-40BA-A00E-A66B9D60B801}" sibTransId="{7675721D-48C6-43CF-A6E2-8CE25C276FE7}"/>
    <dgm:cxn modelId="{0A4E20EA-06FE-425D-8161-9FFB23FEB040}" type="presOf" srcId="{096BCD1F-DE32-4D19-B1A9-2494A66F4F51}" destId="{7D3FBD8D-A0F5-450B-89B9-1D4FAB1BB996}" srcOrd="0" destOrd="2" presId="urn:microsoft.com/office/officeart/2005/8/layout/hList6"/>
    <dgm:cxn modelId="{D02E31DC-20D0-4D09-8DC5-5453FD9713C4}" type="presOf" srcId="{3A87FC50-4DB7-4C8F-9B61-193E7C6D4D68}" destId="{7D3FBD8D-A0F5-450B-89B9-1D4FAB1BB996}" srcOrd="0" destOrd="1" presId="urn:microsoft.com/office/officeart/2005/8/layout/hList6"/>
    <dgm:cxn modelId="{08A426DF-9847-489D-8E91-AF7D3B434743}" srcId="{7A2CA6EE-B47B-41DA-A26E-145B786BF52E}" destId="{773FCBA7-583E-4BBD-B62A-BE6A20FAF912}" srcOrd="5" destOrd="0" parTransId="{4E74CEDA-E2FF-4A6C-BC72-1AA3C52B698A}" sibTransId="{C7C4045B-714F-4537-8AB1-224800D2BD69}"/>
    <dgm:cxn modelId="{4E6D4828-E528-41EA-A143-46799A57B7CA}" srcId="{7A2CA6EE-B47B-41DA-A26E-145B786BF52E}" destId="{25571FFB-3869-4151-9CD6-F10B86AF0044}" srcOrd="2" destOrd="0" parTransId="{512541EC-52FC-4B59-8F16-97FF34B0F4DE}" sibTransId="{39DCD003-9782-4A74-ABCE-0597F2A11A74}"/>
    <dgm:cxn modelId="{FFAB80D0-B1AA-44C8-89E6-49E55AA785ED}" type="presOf" srcId="{4A022DDE-C58F-4405-A9CE-7BB98765FC30}" destId="{C3ABA2C4-DBF4-455A-9F99-0DC404FD692F}" srcOrd="0" destOrd="2" presId="urn:microsoft.com/office/officeart/2005/8/layout/hList6"/>
    <dgm:cxn modelId="{48F7F996-17BF-43A4-BA68-BE14712E7A84}" srcId="{59F8F3F8-1AF8-4474-BAC4-A3D61F0E0C08}" destId="{A8CF7434-A84E-4A2B-9B76-9B7C88CB39A1}" srcOrd="2" destOrd="0" parTransId="{75C80DDA-F60A-4EAE-AF46-830DCF7EE852}" sibTransId="{718CB34E-8285-4105-A90F-7D5CCBAFA42D}"/>
    <dgm:cxn modelId="{CABB92DE-68FD-4D93-8BB1-7D7C21EA81F5}" srcId="{7A2CA6EE-B47B-41DA-A26E-145B786BF52E}" destId="{2F7850C1-C52E-455A-B235-E8808F6762BD}" srcOrd="0" destOrd="0" parTransId="{21843DDC-DC86-40FA-A294-E3F9457CC84F}" sibTransId="{75EAF12F-5997-436E-A6E7-9D1EA4D0F099}"/>
    <dgm:cxn modelId="{23D47731-56BA-4836-9992-4494BFA9582E}" srcId="{7A2CA6EE-B47B-41DA-A26E-145B786BF52E}" destId="{EB85DE26-60D9-4D79-A80B-6A7AAE4782CE}" srcOrd="3" destOrd="0" parTransId="{C90F1C50-DEE2-4739-9D3F-A6B084F2E25A}" sibTransId="{1E392760-2C70-417C-BC86-DA8181B4122F}"/>
    <dgm:cxn modelId="{85A3D9BC-F959-4D1F-957E-AE104424D88C}" type="presOf" srcId="{A1118900-4CD4-4E5C-942D-4E7C449FA7DC}" destId="{C3ABA2C4-DBF4-455A-9F99-0DC404FD692F}" srcOrd="0" destOrd="1" presId="urn:microsoft.com/office/officeart/2005/8/layout/hList6"/>
    <dgm:cxn modelId="{59919600-D705-4F70-928E-07065ED483C8}" type="presOf" srcId="{25571FFB-3869-4151-9CD6-F10B86AF0044}" destId="{7F04B161-BF4A-4F02-8933-22709B49CF07}" srcOrd="0" destOrd="0" presId="urn:microsoft.com/office/officeart/2005/8/layout/hList6"/>
    <dgm:cxn modelId="{FD0EF743-BDFF-473F-A370-85EC09A3FE34}" type="presParOf" srcId="{331190FC-2D88-413B-BB00-2A917AA52292}" destId="{C3ABA2C4-DBF4-455A-9F99-0DC404FD692F}" srcOrd="0" destOrd="0" presId="urn:microsoft.com/office/officeart/2005/8/layout/hList6"/>
    <dgm:cxn modelId="{71934488-21B7-43DE-B8DE-9A511DF02910}" type="presParOf" srcId="{331190FC-2D88-413B-BB00-2A917AA52292}" destId="{2EB12F9E-E8EF-43B2-8666-EC47D561ABDF}" srcOrd="1" destOrd="0" presId="urn:microsoft.com/office/officeart/2005/8/layout/hList6"/>
    <dgm:cxn modelId="{260CA24F-6FF4-49EE-A75D-82754F760FFF}" type="presParOf" srcId="{331190FC-2D88-413B-BB00-2A917AA52292}" destId="{7D3FBD8D-A0F5-450B-89B9-1D4FAB1BB996}" srcOrd="2" destOrd="0" presId="urn:microsoft.com/office/officeart/2005/8/layout/hList6"/>
    <dgm:cxn modelId="{38A444F3-3C84-40AB-BB44-2EA3962BAF6E}" type="presParOf" srcId="{331190FC-2D88-413B-BB00-2A917AA52292}" destId="{955ACFB9-387A-4C85-94D5-63AB584A7354}" srcOrd="3" destOrd="0" presId="urn:microsoft.com/office/officeart/2005/8/layout/hList6"/>
    <dgm:cxn modelId="{5655E9ED-4317-4D37-8E2C-ECF133C4A94B}" type="presParOf" srcId="{331190FC-2D88-413B-BB00-2A917AA52292}" destId="{7F04B161-BF4A-4F02-8933-22709B49CF07}" srcOrd="4" destOrd="0" presId="urn:microsoft.com/office/officeart/2005/8/layout/hList6"/>
    <dgm:cxn modelId="{831B620F-C6BE-4D0D-9779-84A6D031826B}" type="presParOf" srcId="{331190FC-2D88-413B-BB00-2A917AA52292}" destId="{D0DBDCC2-C437-41ED-A9BF-4ED4ED2ABB17}" srcOrd="5" destOrd="0" presId="urn:microsoft.com/office/officeart/2005/8/layout/hList6"/>
    <dgm:cxn modelId="{05A706F7-9CE2-4D29-83E6-C5FE82ACF9FD}" type="presParOf" srcId="{331190FC-2D88-413B-BB00-2A917AA52292}" destId="{F00C114F-4497-41F8-83A4-D4CC022EFA36}" srcOrd="6" destOrd="0" presId="urn:microsoft.com/office/officeart/2005/8/layout/hList6"/>
    <dgm:cxn modelId="{1887E412-9606-4CFD-BBF0-7855CA9157A9}" type="presParOf" srcId="{331190FC-2D88-413B-BB00-2A917AA52292}" destId="{B1B3A28A-FDDF-44E0-A06A-7FBF594F7ADA}" srcOrd="7" destOrd="0" presId="urn:microsoft.com/office/officeart/2005/8/layout/hList6"/>
    <dgm:cxn modelId="{1EA77585-C1EE-4FD3-BFDA-C70A757B9536}" type="presParOf" srcId="{331190FC-2D88-413B-BB00-2A917AA52292}" destId="{9550E938-55B8-4C1E-B379-B9EFE9C7625A}" srcOrd="8" destOrd="0" presId="urn:microsoft.com/office/officeart/2005/8/layout/hList6"/>
    <dgm:cxn modelId="{E04EDFD4-3913-42E6-80DD-513287371082}" type="presParOf" srcId="{331190FC-2D88-413B-BB00-2A917AA52292}" destId="{16CCCB82-D095-43AB-8B08-DD99A4F132D2}" srcOrd="9" destOrd="0" presId="urn:microsoft.com/office/officeart/2005/8/layout/hList6"/>
    <dgm:cxn modelId="{72739874-C04B-467C-A639-F8EBBA36997D}" type="presParOf" srcId="{331190FC-2D88-413B-BB00-2A917AA52292}" destId="{23882B6F-302B-4A9F-BE28-70F377DC2B1F}" srcOrd="10" destOrd="0" presId="urn:microsoft.com/office/officeart/2005/8/layout/hList6"/>
  </dgm:cxnLst>
  <dgm:bg>
    <a:effectLst>
      <a:glow rad="1016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974FC8B-654B-4D1A-B73E-C1DBBF4AC3C2}" type="doc">
      <dgm:prSet loTypeId="urn:microsoft.com/office/officeart/2005/8/layout/radial2" loCatId="relationship" qsTypeId="urn:microsoft.com/office/officeart/2005/8/quickstyle/3d3" qsCatId="3D" csTypeId="urn:microsoft.com/office/officeart/2005/8/colors/accent1_2#7" csCatId="accent1" phldr="1"/>
      <dgm:spPr/>
      <dgm:t>
        <a:bodyPr/>
        <a:lstStyle/>
        <a:p>
          <a:endParaRPr lang="ru-RU"/>
        </a:p>
      </dgm:t>
    </dgm:pt>
    <dgm:pt modelId="{FBE323E4-AA3A-4DC5-8C13-B8692068DB27}">
      <dgm:prSet/>
      <dgm:spPr/>
      <dgm:t>
        <a:bodyPr/>
        <a:lstStyle/>
        <a:p>
          <a:pPr rtl="0"/>
          <a:r>
            <a:rPr lang="ru-RU" b="1" dirty="0" smtClean="0"/>
            <a:t>Работники культуры 20  чел.</a:t>
          </a:r>
          <a:endParaRPr lang="ru-RU" dirty="0"/>
        </a:p>
      </dgm:t>
    </dgm:pt>
    <dgm:pt modelId="{87EF90F9-DA8D-4F9A-BEB3-DE4D70A2E04B}" type="parTrans" cxnId="{4C1C7F10-DE26-464C-850E-F0E7A1F77AE2}">
      <dgm:prSet/>
      <dgm:spPr/>
      <dgm:t>
        <a:bodyPr/>
        <a:lstStyle/>
        <a:p>
          <a:endParaRPr lang="ru-RU"/>
        </a:p>
      </dgm:t>
    </dgm:pt>
    <dgm:pt modelId="{FFB547CB-60BA-4614-BF1E-7E9B819EA09C}" type="sibTrans" cxnId="{4C1C7F10-DE26-464C-850E-F0E7A1F77AE2}">
      <dgm:prSet/>
      <dgm:spPr/>
      <dgm:t>
        <a:bodyPr/>
        <a:lstStyle/>
        <a:p>
          <a:endParaRPr lang="ru-RU"/>
        </a:p>
      </dgm:t>
    </dgm:pt>
    <dgm:pt modelId="{8263B70E-1B59-4D84-94B5-03623DC02C4E}">
      <dgm:prSet/>
      <dgm:spPr/>
      <dgm:t>
        <a:bodyPr/>
        <a:lstStyle/>
        <a:p>
          <a:pPr rtl="0"/>
          <a:r>
            <a:rPr lang="ru-RU" b="1" dirty="0" smtClean="0"/>
            <a:t>Педагогические работники организаций дополнительного образования детей- 8 чел.</a:t>
          </a:r>
          <a:endParaRPr lang="ru-RU" dirty="0"/>
        </a:p>
      </dgm:t>
    </dgm:pt>
    <dgm:pt modelId="{41AF9297-280E-4D75-A8DD-26D5C5647721}" type="parTrans" cxnId="{E728A2D8-F720-41D3-87CE-DD62869DBDF6}">
      <dgm:prSet/>
      <dgm:spPr/>
      <dgm:t>
        <a:bodyPr/>
        <a:lstStyle/>
        <a:p>
          <a:endParaRPr lang="ru-RU"/>
        </a:p>
      </dgm:t>
    </dgm:pt>
    <dgm:pt modelId="{B3167E1A-3209-416C-9EE6-05EA68459294}" type="sibTrans" cxnId="{E728A2D8-F720-41D3-87CE-DD62869DBDF6}">
      <dgm:prSet/>
      <dgm:spPr/>
      <dgm:t>
        <a:bodyPr/>
        <a:lstStyle/>
        <a:p>
          <a:endParaRPr lang="ru-RU"/>
        </a:p>
      </dgm:t>
    </dgm:pt>
    <dgm:pt modelId="{7B21C2CB-8D7D-4381-9889-FE9745FE13C8}" type="pres">
      <dgm:prSet presAssocID="{6974FC8B-654B-4D1A-B73E-C1DBBF4AC3C2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ABBF07-2389-4044-A16F-B31213655BDB}" type="pres">
      <dgm:prSet presAssocID="{6974FC8B-654B-4D1A-B73E-C1DBBF4AC3C2}" presName="cycle" presStyleCnt="0"/>
      <dgm:spPr/>
    </dgm:pt>
    <dgm:pt modelId="{D19B72E3-01E0-49DC-8A87-B0AF33BCAF3A}" type="pres">
      <dgm:prSet presAssocID="{6974FC8B-654B-4D1A-B73E-C1DBBF4AC3C2}" presName="centerShape" presStyleCnt="0"/>
      <dgm:spPr/>
    </dgm:pt>
    <dgm:pt modelId="{26FB6A3D-F366-46A6-8E2C-27CDE90B0D5B}" type="pres">
      <dgm:prSet presAssocID="{6974FC8B-654B-4D1A-B73E-C1DBBF4AC3C2}" presName="connSite" presStyleLbl="node1" presStyleIdx="0" presStyleCnt="3"/>
      <dgm:spPr/>
    </dgm:pt>
    <dgm:pt modelId="{F88321FD-A582-46F4-B9B7-41DB6E837740}" type="pres">
      <dgm:prSet presAssocID="{6974FC8B-654B-4D1A-B73E-C1DBBF4AC3C2}" presName="visible" presStyleLbl="node1" presStyleIdx="0" presStyleCnt="3" custScaleX="97637" custScaleY="91550" custLinFactNeighborX="9327" custLinFactNeighborY="-5377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8E0E25C-3BE3-4168-AF9F-2931633509D5}" type="pres">
      <dgm:prSet presAssocID="{41AF9297-280E-4D75-A8DD-26D5C5647721}" presName="Name25" presStyleLbl="parChTrans1D1" presStyleIdx="0" presStyleCnt="2"/>
      <dgm:spPr/>
      <dgm:t>
        <a:bodyPr/>
        <a:lstStyle/>
        <a:p>
          <a:endParaRPr lang="ru-RU"/>
        </a:p>
      </dgm:t>
    </dgm:pt>
    <dgm:pt modelId="{D050B180-B485-4814-BC75-060CD7F4860E}" type="pres">
      <dgm:prSet presAssocID="{8263B70E-1B59-4D84-94B5-03623DC02C4E}" presName="node" presStyleCnt="0"/>
      <dgm:spPr/>
    </dgm:pt>
    <dgm:pt modelId="{607F956D-5867-43E9-B0E7-DC51DCDE93BF}" type="pres">
      <dgm:prSet presAssocID="{8263B70E-1B59-4D84-94B5-03623DC02C4E}" presName="parentNode" presStyleLbl="node1" presStyleIdx="1" presStyleCnt="3" custScaleY="101809" custLinFactNeighborX="7280" custLinFactNeighborY="-4109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1B231E-3F93-4E1D-9CEA-C14EB0B86921}" type="pres">
      <dgm:prSet presAssocID="{8263B70E-1B59-4D84-94B5-03623DC02C4E}" presName="childNode" presStyleLbl="revTx" presStyleIdx="0" presStyleCnt="0">
        <dgm:presLayoutVars>
          <dgm:bulletEnabled val="1"/>
        </dgm:presLayoutVars>
      </dgm:prSet>
      <dgm:spPr/>
    </dgm:pt>
    <dgm:pt modelId="{CED90889-0072-4EF8-8B75-09FECB726C8A}" type="pres">
      <dgm:prSet presAssocID="{87EF90F9-DA8D-4F9A-BEB3-DE4D70A2E04B}" presName="Name25" presStyleLbl="parChTrans1D1" presStyleIdx="1" presStyleCnt="2"/>
      <dgm:spPr/>
      <dgm:t>
        <a:bodyPr/>
        <a:lstStyle/>
        <a:p>
          <a:endParaRPr lang="ru-RU"/>
        </a:p>
      </dgm:t>
    </dgm:pt>
    <dgm:pt modelId="{5374ABB8-189A-4BDE-AD68-ED68886594BF}" type="pres">
      <dgm:prSet presAssocID="{FBE323E4-AA3A-4DC5-8C13-B8692068DB27}" presName="node" presStyleCnt="0"/>
      <dgm:spPr/>
    </dgm:pt>
    <dgm:pt modelId="{5C870695-1830-4D47-BA88-C0A7DBF446AC}" type="pres">
      <dgm:prSet presAssocID="{FBE323E4-AA3A-4DC5-8C13-B8692068DB27}" presName="parentNode" presStyleLbl="node1" presStyleIdx="2" presStyleCnt="3" custLinFactX="-80254" custLinFactY="-100000" custLinFactNeighborX="-100000" custLinFactNeighborY="-16154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53FEC4-8D0E-4BF7-B04C-BF587B5F7CE5}" type="pres">
      <dgm:prSet presAssocID="{FBE323E4-AA3A-4DC5-8C13-B8692068DB27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40735052-3E45-4930-9A31-E1F9D157784E}" type="presOf" srcId="{FBE323E4-AA3A-4DC5-8C13-B8692068DB27}" destId="{5C870695-1830-4D47-BA88-C0A7DBF446AC}" srcOrd="0" destOrd="0" presId="urn:microsoft.com/office/officeart/2005/8/layout/radial2"/>
    <dgm:cxn modelId="{AA417850-7DAC-4DC9-84C4-C3A98DB9364E}" type="presOf" srcId="{87EF90F9-DA8D-4F9A-BEB3-DE4D70A2E04B}" destId="{CED90889-0072-4EF8-8B75-09FECB726C8A}" srcOrd="0" destOrd="0" presId="urn:microsoft.com/office/officeart/2005/8/layout/radial2"/>
    <dgm:cxn modelId="{B2EFE613-F4A1-45D5-A461-82E9ED748B9A}" type="presOf" srcId="{6974FC8B-654B-4D1A-B73E-C1DBBF4AC3C2}" destId="{7B21C2CB-8D7D-4381-9889-FE9745FE13C8}" srcOrd="0" destOrd="0" presId="urn:microsoft.com/office/officeart/2005/8/layout/radial2"/>
    <dgm:cxn modelId="{E728A2D8-F720-41D3-87CE-DD62869DBDF6}" srcId="{6974FC8B-654B-4D1A-B73E-C1DBBF4AC3C2}" destId="{8263B70E-1B59-4D84-94B5-03623DC02C4E}" srcOrd="0" destOrd="0" parTransId="{41AF9297-280E-4D75-A8DD-26D5C5647721}" sibTransId="{B3167E1A-3209-416C-9EE6-05EA68459294}"/>
    <dgm:cxn modelId="{E4860651-38E9-436C-B053-CCC543B1B446}" type="presOf" srcId="{8263B70E-1B59-4D84-94B5-03623DC02C4E}" destId="{607F956D-5867-43E9-B0E7-DC51DCDE93BF}" srcOrd="0" destOrd="0" presId="urn:microsoft.com/office/officeart/2005/8/layout/radial2"/>
    <dgm:cxn modelId="{4C1C7F10-DE26-464C-850E-F0E7A1F77AE2}" srcId="{6974FC8B-654B-4D1A-B73E-C1DBBF4AC3C2}" destId="{FBE323E4-AA3A-4DC5-8C13-B8692068DB27}" srcOrd="1" destOrd="0" parTransId="{87EF90F9-DA8D-4F9A-BEB3-DE4D70A2E04B}" sibTransId="{FFB547CB-60BA-4614-BF1E-7E9B819EA09C}"/>
    <dgm:cxn modelId="{1FE1F3F1-9BF9-4100-AF18-6267FB285B99}" type="presOf" srcId="{41AF9297-280E-4D75-A8DD-26D5C5647721}" destId="{78E0E25C-3BE3-4168-AF9F-2931633509D5}" srcOrd="0" destOrd="0" presId="urn:microsoft.com/office/officeart/2005/8/layout/radial2"/>
    <dgm:cxn modelId="{BCB72B6A-DD50-40AA-B347-CAEF7A8657FB}" type="presParOf" srcId="{7B21C2CB-8D7D-4381-9889-FE9745FE13C8}" destId="{0FABBF07-2389-4044-A16F-B31213655BDB}" srcOrd="0" destOrd="0" presId="urn:microsoft.com/office/officeart/2005/8/layout/radial2"/>
    <dgm:cxn modelId="{62225A05-A6F8-4D2E-B489-C5B5A736A771}" type="presParOf" srcId="{0FABBF07-2389-4044-A16F-B31213655BDB}" destId="{D19B72E3-01E0-49DC-8A87-B0AF33BCAF3A}" srcOrd="0" destOrd="0" presId="urn:microsoft.com/office/officeart/2005/8/layout/radial2"/>
    <dgm:cxn modelId="{B5636C4B-7FD6-491C-A44A-F1B82DB1B961}" type="presParOf" srcId="{D19B72E3-01E0-49DC-8A87-B0AF33BCAF3A}" destId="{26FB6A3D-F366-46A6-8E2C-27CDE90B0D5B}" srcOrd="0" destOrd="0" presId="urn:microsoft.com/office/officeart/2005/8/layout/radial2"/>
    <dgm:cxn modelId="{A58AE51D-3066-43B3-8F9A-8056020A9149}" type="presParOf" srcId="{D19B72E3-01E0-49DC-8A87-B0AF33BCAF3A}" destId="{F88321FD-A582-46F4-B9B7-41DB6E837740}" srcOrd="1" destOrd="0" presId="urn:microsoft.com/office/officeart/2005/8/layout/radial2"/>
    <dgm:cxn modelId="{21AA1AC1-A969-49E1-A22C-8726BEFC68B5}" type="presParOf" srcId="{0FABBF07-2389-4044-A16F-B31213655BDB}" destId="{78E0E25C-3BE3-4168-AF9F-2931633509D5}" srcOrd="1" destOrd="0" presId="urn:microsoft.com/office/officeart/2005/8/layout/radial2"/>
    <dgm:cxn modelId="{C9665BB7-054A-43A5-B66B-63F95FCCF9D0}" type="presParOf" srcId="{0FABBF07-2389-4044-A16F-B31213655BDB}" destId="{D050B180-B485-4814-BC75-060CD7F4860E}" srcOrd="2" destOrd="0" presId="urn:microsoft.com/office/officeart/2005/8/layout/radial2"/>
    <dgm:cxn modelId="{BFA706B1-F839-4418-BEC0-15395A216C51}" type="presParOf" srcId="{D050B180-B485-4814-BC75-060CD7F4860E}" destId="{607F956D-5867-43E9-B0E7-DC51DCDE93BF}" srcOrd="0" destOrd="0" presId="urn:microsoft.com/office/officeart/2005/8/layout/radial2"/>
    <dgm:cxn modelId="{D5DC6D95-EEAA-4756-ABCA-16137569978E}" type="presParOf" srcId="{D050B180-B485-4814-BC75-060CD7F4860E}" destId="{001B231E-3F93-4E1D-9CEA-C14EB0B86921}" srcOrd="1" destOrd="0" presId="urn:microsoft.com/office/officeart/2005/8/layout/radial2"/>
    <dgm:cxn modelId="{154C2546-1D78-4CDE-9190-FBEB2C566466}" type="presParOf" srcId="{0FABBF07-2389-4044-A16F-B31213655BDB}" destId="{CED90889-0072-4EF8-8B75-09FECB726C8A}" srcOrd="3" destOrd="0" presId="urn:microsoft.com/office/officeart/2005/8/layout/radial2"/>
    <dgm:cxn modelId="{6C975C64-44E7-4411-AB7A-942FA1E7F59E}" type="presParOf" srcId="{0FABBF07-2389-4044-A16F-B31213655BDB}" destId="{5374ABB8-189A-4BDE-AD68-ED68886594BF}" srcOrd="4" destOrd="0" presId="urn:microsoft.com/office/officeart/2005/8/layout/radial2"/>
    <dgm:cxn modelId="{A64E4EAF-C168-43CD-B1E7-0D8AF3DCFCA6}" type="presParOf" srcId="{5374ABB8-189A-4BDE-AD68-ED68886594BF}" destId="{5C870695-1830-4D47-BA88-C0A7DBF446AC}" srcOrd="0" destOrd="0" presId="urn:microsoft.com/office/officeart/2005/8/layout/radial2"/>
    <dgm:cxn modelId="{65A7F79D-CE71-41B2-A1AE-0A5DF0B6AEA9}" type="presParOf" srcId="{5374ABB8-189A-4BDE-AD68-ED68886594BF}" destId="{E253FEC4-8D0E-4BF7-B04C-BF587B5F7CE5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A2CA6EE-B47B-41DA-A26E-145B786BF52E}" type="doc">
      <dgm:prSet loTypeId="urn:microsoft.com/office/officeart/2005/8/layout/hList6" loCatId="list" qsTypeId="urn:microsoft.com/office/officeart/2005/8/quickstyle/3d6" qsCatId="3D" csTypeId="urn:microsoft.com/office/officeart/2005/8/colors/accent1_2#8" csCatId="accent1" phldr="1"/>
      <dgm:spPr>
        <a:scene3d>
          <a:camera prst="isometricOffAxis2Left" zoom="92000"/>
          <a:lightRig rig="threePt" dir="t">
            <a:rot lat="0" lon="0" rev="0"/>
          </a:lightRig>
        </a:scene3d>
      </dgm:spPr>
      <dgm:t>
        <a:bodyPr/>
        <a:lstStyle/>
        <a:p>
          <a:endParaRPr lang="ru-RU"/>
        </a:p>
      </dgm:t>
    </dgm:pt>
    <dgm:pt modelId="{2F7850C1-C52E-455A-B235-E8808F6762BD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Основные целевые показатели программы</a:t>
          </a:r>
          <a:endParaRPr lang="ru-RU" sz="1400" dirty="0">
            <a:solidFill>
              <a:schemeClr val="tx1"/>
            </a:solidFill>
          </a:endParaRPr>
        </a:p>
      </dgm:t>
    </dgm:pt>
    <dgm:pt modelId="{21843DDC-DC86-40FA-A294-E3F9457CC84F}" type="parTrans" cxnId="{CABB92DE-68FD-4D93-8BB1-7D7C21EA81F5}">
      <dgm:prSet/>
      <dgm:spPr/>
      <dgm:t>
        <a:bodyPr/>
        <a:lstStyle/>
        <a:p>
          <a:endParaRPr lang="ru-RU"/>
        </a:p>
      </dgm:t>
    </dgm:pt>
    <dgm:pt modelId="{75EAF12F-5997-436E-A6E7-9D1EA4D0F099}" type="sibTrans" cxnId="{CABB92DE-68FD-4D93-8BB1-7D7C21EA81F5}">
      <dgm:prSet/>
      <dgm:spPr/>
      <dgm:t>
        <a:bodyPr/>
        <a:lstStyle/>
        <a:p>
          <a:endParaRPr lang="ru-RU"/>
        </a:p>
      </dgm:t>
    </dgm:pt>
    <dgm:pt modelId="{A1118900-4CD4-4E5C-942D-4E7C449FA7DC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2018 – 2020 г.г.(ежегодно)</a:t>
          </a:r>
          <a:endParaRPr lang="ru-RU" sz="1400" dirty="0">
            <a:solidFill>
              <a:schemeClr val="tx1"/>
            </a:solidFill>
          </a:endParaRPr>
        </a:p>
      </dgm:t>
    </dgm:pt>
    <dgm:pt modelId="{E785B8F1-E53B-4250-8062-98D0363E44A3}" type="parTrans" cxnId="{11B0F871-EDE4-40C1-AFC3-AACE864E8D59}">
      <dgm:prSet/>
      <dgm:spPr/>
      <dgm:t>
        <a:bodyPr/>
        <a:lstStyle/>
        <a:p>
          <a:endParaRPr lang="ru-RU"/>
        </a:p>
      </dgm:t>
    </dgm:pt>
    <dgm:pt modelId="{2B3F3A44-A4BD-4045-BCF6-4FFAE967BBE7}" type="sibTrans" cxnId="{11B0F871-EDE4-40C1-AFC3-AACE864E8D59}">
      <dgm:prSet/>
      <dgm:spPr/>
      <dgm:t>
        <a:bodyPr/>
        <a:lstStyle/>
        <a:p>
          <a:endParaRPr lang="ru-RU"/>
        </a:p>
      </dgm:t>
    </dgm:pt>
    <dgm:pt modelId="{59F8F3F8-1AF8-4474-BAC4-A3D61F0E0C0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Увеличение (прирост) количества посещений массовых мероприятий, %</a:t>
          </a:r>
        </a:p>
      </dgm:t>
    </dgm:pt>
    <dgm:pt modelId="{71F94112-3ADF-4578-8F95-249FBBC973AB}" type="parTrans" cxnId="{BC0BAC37-3BBF-40E3-A28B-EB65CC91C105}">
      <dgm:prSet/>
      <dgm:spPr/>
      <dgm:t>
        <a:bodyPr/>
        <a:lstStyle/>
        <a:p>
          <a:endParaRPr lang="ru-RU"/>
        </a:p>
      </dgm:t>
    </dgm:pt>
    <dgm:pt modelId="{1372AE58-483A-42C6-92E9-BB2C3FD67F3C}" type="sibTrans" cxnId="{BC0BAC37-3BBF-40E3-A28B-EB65CC91C105}">
      <dgm:prSet/>
      <dgm:spPr/>
      <dgm:t>
        <a:bodyPr/>
        <a:lstStyle/>
        <a:p>
          <a:endParaRPr lang="ru-RU"/>
        </a:p>
      </dgm:t>
    </dgm:pt>
    <dgm:pt modelId="{3A87FC50-4DB7-4C8F-9B61-193E7C6D4D6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0,3</a:t>
          </a:r>
          <a:endParaRPr lang="ru-RU" sz="1400" dirty="0">
            <a:solidFill>
              <a:schemeClr val="tx1"/>
            </a:solidFill>
          </a:endParaRPr>
        </a:p>
      </dgm:t>
    </dgm:pt>
    <dgm:pt modelId="{1A8DDCB9-C68A-40BA-A00E-A66B9D60B801}" type="parTrans" cxnId="{9983DD39-14DF-41B8-BD46-5FAD4D71DC5A}">
      <dgm:prSet/>
      <dgm:spPr/>
      <dgm:t>
        <a:bodyPr/>
        <a:lstStyle/>
        <a:p>
          <a:endParaRPr lang="ru-RU"/>
        </a:p>
      </dgm:t>
    </dgm:pt>
    <dgm:pt modelId="{7675721D-48C6-43CF-A6E2-8CE25C276FE7}" type="sibTrans" cxnId="{9983DD39-14DF-41B8-BD46-5FAD4D71DC5A}">
      <dgm:prSet/>
      <dgm:spPr/>
      <dgm:t>
        <a:bodyPr/>
        <a:lstStyle/>
        <a:p>
          <a:endParaRPr lang="ru-RU"/>
        </a:p>
      </dgm:t>
    </dgm:pt>
    <dgm:pt modelId="{25571FFB-3869-4151-9CD6-F10B86AF0044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Увеличение количества проведенных мероприятий, </a:t>
          </a:r>
        </a:p>
        <a:p>
          <a:r>
            <a:rPr lang="ru-RU" sz="1400" dirty="0" smtClean="0">
              <a:solidFill>
                <a:schemeClr val="tx1"/>
              </a:solidFill>
            </a:rPr>
            <a:t>  2 единицы</a:t>
          </a:r>
          <a:endParaRPr lang="ru-RU" sz="1400" dirty="0">
            <a:solidFill>
              <a:schemeClr val="tx1"/>
            </a:solidFill>
          </a:endParaRPr>
        </a:p>
      </dgm:t>
    </dgm:pt>
    <dgm:pt modelId="{512541EC-52FC-4B59-8F16-97FF34B0F4DE}" type="parTrans" cxnId="{4E6D4828-E528-41EA-A143-46799A57B7CA}">
      <dgm:prSet/>
      <dgm:spPr/>
      <dgm:t>
        <a:bodyPr/>
        <a:lstStyle/>
        <a:p>
          <a:endParaRPr lang="ru-RU"/>
        </a:p>
      </dgm:t>
    </dgm:pt>
    <dgm:pt modelId="{39DCD003-9782-4A74-ABCE-0597F2A11A74}" type="sibTrans" cxnId="{4E6D4828-E528-41EA-A143-46799A57B7CA}">
      <dgm:prSet/>
      <dgm:spPr/>
      <dgm:t>
        <a:bodyPr/>
        <a:lstStyle/>
        <a:p>
          <a:endParaRPr lang="ru-RU"/>
        </a:p>
      </dgm:t>
    </dgm:pt>
    <dgm:pt modelId="{331190FC-2D88-413B-BB00-2A917AA52292}" type="pres">
      <dgm:prSet presAssocID="{7A2CA6EE-B47B-41DA-A26E-145B786BF52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ABA2C4-DBF4-455A-9F99-0DC404FD692F}" type="pres">
      <dgm:prSet presAssocID="{2F7850C1-C52E-455A-B235-E8808F6762B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12F9E-E8EF-43B2-8666-EC47D561ABDF}" type="pres">
      <dgm:prSet presAssocID="{75EAF12F-5997-436E-A6E7-9D1EA4D0F099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7D3FBD8D-A0F5-450B-89B9-1D4FAB1BB996}" type="pres">
      <dgm:prSet presAssocID="{59F8F3F8-1AF8-4474-BAC4-A3D61F0E0C0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5ACFB9-387A-4C85-94D5-63AB584A7354}" type="pres">
      <dgm:prSet presAssocID="{1372AE58-483A-42C6-92E9-BB2C3FD67F3C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7F04B161-BF4A-4F02-8933-22709B49CF07}" type="pres">
      <dgm:prSet presAssocID="{25571FFB-3869-4151-9CD6-F10B86AF004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BB92DE-68FD-4D93-8BB1-7D7C21EA81F5}" srcId="{7A2CA6EE-B47B-41DA-A26E-145B786BF52E}" destId="{2F7850C1-C52E-455A-B235-E8808F6762BD}" srcOrd="0" destOrd="0" parTransId="{21843DDC-DC86-40FA-A294-E3F9457CC84F}" sibTransId="{75EAF12F-5997-436E-A6E7-9D1EA4D0F099}"/>
    <dgm:cxn modelId="{11B0F871-EDE4-40C1-AFC3-AACE864E8D59}" srcId="{2F7850C1-C52E-455A-B235-E8808F6762BD}" destId="{A1118900-4CD4-4E5C-942D-4E7C449FA7DC}" srcOrd="0" destOrd="0" parTransId="{E785B8F1-E53B-4250-8062-98D0363E44A3}" sibTransId="{2B3F3A44-A4BD-4045-BCF6-4FFAE967BBE7}"/>
    <dgm:cxn modelId="{B83D7168-65E7-4F19-B8B3-ABD8E10A8950}" type="presOf" srcId="{3A87FC50-4DB7-4C8F-9B61-193E7C6D4D68}" destId="{7D3FBD8D-A0F5-450B-89B9-1D4FAB1BB996}" srcOrd="0" destOrd="1" presId="urn:microsoft.com/office/officeart/2005/8/layout/hList6"/>
    <dgm:cxn modelId="{9983DD39-14DF-41B8-BD46-5FAD4D71DC5A}" srcId="{59F8F3F8-1AF8-4474-BAC4-A3D61F0E0C08}" destId="{3A87FC50-4DB7-4C8F-9B61-193E7C6D4D68}" srcOrd="0" destOrd="0" parTransId="{1A8DDCB9-C68A-40BA-A00E-A66B9D60B801}" sibTransId="{7675721D-48C6-43CF-A6E2-8CE25C276FE7}"/>
    <dgm:cxn modelId="{75CB6D7A-6EA0-4C0D-83D6-B63919D7A510}" type="presOf" srcId="{59F8F3F8-1AF8-4474-BAC4-A3D61F0E0C08}" destId="{7D3FBD8D-A0F5-450B-89B9-1D4FAB1BB996}" srcOrd="0" destOrd="0" presId="urn:microsoft.com/office/officeart/2005/8/layout/hList6"/>
    <dgm:cxn modelId="{4E6D4828-E528-41EA-A143-46799A57B7CA}" srcId="{7A2CA6EE-B47B-41DA-A26E-145B786BF52E}" destId="{25571FFB-3869-4151-9CD6-F10B86AF0044}" srcOrd="2" destOrd="0" parTransId="{512541EC-52FC-4B59-8F16-97FF34B0F4DE}" sibTransId="{39DCD003-9782-4A74-ABCE-0597F2A11A74}"/>
    <dgm:cxn modelId="{6AB9C6FE-8243-41B1-990F-5A8ED6DA3A2E}" type="presOf" srcId="{A1118900-4CD4-4E5C-942D-4E7C449FA7DC}" destId="{C3ABA2C4-DBF4-455A-9F99-0DC404FD692F}" srcOrd="0" destOrd="1" presId="urn:microsoft.com/office/officeart/2005/8/layout/hList6"/>
    <dgm:cxn modelId="{3220AA36-D4AB-4FEA-93A8-15D70B858FF2}" type="presOf" srcId="{2F7850C1-C52E-455A-B235-E8808F6762BD}" destId="{C3ABA2C4-DBF4-455A-9F99-0DC404FD692F}" srcOrd="0" destOrd="0" presId="urn:microsoft.com/office/officeart/2005/8/layout/hList6"/>
    <dgm:cxn modelId="{BC0BAC37-3BBF-40E3-A28B-EB65CC91C105}" srcId="{7A2CA6EE-B47B-41DA-A26E-145B786BF52E}" destId="{59F8F3F8-1AF8-4474-BAC4-A3D61F0E0C08}" srcOrd="1" destOrd="0" parTransId="{71F94112-3ADF-4578-8F95-249FBBC973AB}" sibTransId="{1372AE58-483A-42C6-92E9-BB2C3FD67F3C}"/>
    <dgm:cxn modelId="{8115AD11-32C4-4C6E-B2D1-8020CAFE6812}" type="presOf" srcId="{7A2CA6EE-B47B-41DA-A26E-145B786BF52E}" destId="{331190FC-2D88-413B-BB00-2A917AA52292}" srcOrd="0" destOrd="0" presId="urn:microsoft.com/office/officeart/2005/8/layout/hList6"/>
    <dgm:cxn modelId="{9A7525F3-ABF2-4338-9A26-B74446B20729}" type="presOf" srcId="{25571FFB-3869-4151-9CD6-F10B86AF0044}" destId="{7F04B161-BF4A-4F02-8933-22709B49CF07}" srcOrd="0" destOrd="0" presId="urn:microsoft.com/office/officeart/2005/8/layout/hList6"/>
    <dgm:cxn modelId="{A4A79A9A-AFB5-4AF2-B607-ECEFCC8710D9}" type="presParOf" srcId="{331190FC-2D88-413B-BB00-2A917AA52292}" destId="{C3ABA2C4-DBF4-455A-9F99-0DC404FD692F}" srcOrd="0" destOrd="0" presId="urn:microsoft.com/office/officeart/2005/8/layout/hList6"/>
    <dgm:cxn modelId="{171C0D9B-AC8E-470D-909B-56180B9F8E1C}" type="presParOf" srcId="{331190FC-2D88-413B-BB00-2A917AA52292}" destId="{2EB12F9E-E8EF-43B2-8666-EC47D561ABDF}" srcOrd="1" destOrd="0" presId="urn:microsoft.com/office/officeart/2005/8/layout/hList6"/>
    <dgm:cxn modelId="{B35F8C63-4DB4-49A4-A589-CE86EA0A8107}" type="presParOf" srcId="{331190FC-2D88-413B-BB00-2A917AA52292}" destId="{7D3FBD8D-A0F5-450B-89B9-1D4FAB1BB996}" srcOrd="2" destOrd="0" presId="urn:microsoft.com/office/officeart/2005/8/layout/hList6"/>
    <dgm:cxn modelId="{06EFF11C-37CB-432C-B555-7FD9D5AB6F1E}" type="presParOf" srcId="{331190FC-2D88-413B-BB00-2A917AA52292}" destId="{955ACFB9-387A-4C85-94D5-63AB584A7354}" srcOrd="3" destOrd="0" presId="urn:microsoft.com/office/officeart/2005/8/layout/hList6"/>
    <dgm:cxn modelId="{ABFAC519-7D0D-44C1-B30F-0129C1F2612F}" type="presParOf" srcId="{331190FC-2D88-413B-BB00-2A917AA52292}" destId="{7F04B161-BF4A-4F02-8933-22709B49CF07}" srcOrd="4" destOrd="0" presId="urn:microsoft.com/office/officeart/2005/8/layout/hList6"/>
  </dgm:cxnLst>
  <dgm:bg>
    <a:effectLst>
      <a:glow rad="1016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A2CA6EE-B47B-41DA-A26E-145B786BF52E}" type="doc">
      <dgm:prSet loTypeId="urn:microsoft.com/office/officeart/2005/8/layout/hList6" loCatId="list" qsTypeId="urn:microsoft.com/office/officeart/2005/8/quickstyle/3d6" qsCatId="3D" csTypeId="urn:microsoft.com/office/officeart/2005/8/colors/accent1_2#9" csCatId="accent1" phldr="1"/>
      <dgm:spPr>
        <a:scene3d>
          <a:camera prst="isometricOffAxis2Left" zoom="92000"/>
          <a:lightRig rig="threePt" dir="t">
            <a:rot lat="0" lon="0" rev="0"/>
          </a:lightRig>
        </a:scene3d>
      </dgm:spPr>
      <dgm:t>
        <a:bodyPr/>
        <a:lstStyle/>
        <a:p>
          <a:endParaRPr lang="ru-RU"/>
        </a:p>
      </dgm:t>
    </dgm:pt>
    <dgm:pt modelId="{2F7850C1-C52E-455A-B235-E8808F6762BD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Основные целевые показатели программы</a:t>
          </a:r>
          <a:endParaRPr lang="ru-RU" sz="1400" dirty="0">
            <a:solidFill>
              <a:schemeClr val="tx1"/>
            </a:solidFill>
          </a:endParaRPr>
        </a:p>
      </dgm:t>
    </dgm:pt>
    <dgm:pt modelId="{21843DDC-DC86-40FA-A294-E3F9457CC84F}" type="parTrans" cxnId="{CABB92DE-68FD-4D93-8BB1-7D7C21EA81F5}">
      <dgm:prSet/>
      <dgm:spPr/>
      <dgm:t>
        <a:bodyPr/>
        <a:lstStyle/>
        <a:p>
          <a:endParaRPr lang="ru-RU"/>
        </a:p>
      </dgm:t>
    </dgm:pt>
    <dgm:pt modelId="{75EAF12F-5997-436E-A6E7-9D1EA4D0F099}" type="sibTrans" cxnId="{CABB92DE-68FD-4D93-8BB1-7D7C21EA81F5}">
      <dgm:prSet/>
      <dgm:spPr/>
      <dgm:t>
        <a:bodyPr/>
        <a:lstStyle/>
        <a:p>
          <a:endParaRPr lang="ru-RU"/>
        </a:p>
      </dgm:t>
    </dgm:pt>
    <dgm:pt modelId="{A1118900-4CD4-4E5C-942D-4E7C449FA7DC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2018 год</a:t>
          </a:r>
          <a:endParaRPr lang="ru-RU" sz="1400" dirty="0">
            <a:solidFill>
              <a:schemeClr val="tx1"/>
            </a:solidFill>
          </a:endParaRPr>
        </a:p>
      </dgm:t>
    </dgm:pt>
    <dgm:pt modelId="{E785B8F1-E53B-4250-8062-98D0363E44A3}" type="parTrans" cxnId="{11B0F871-EDE4-40C1-AFC3-AACE864E8D59}">
      <dgm:prSet/>
      <dgm:spPr/>
      <dgm:t>
        <a:bodyPr/>
        <a:lstStyle/>
        <a:p>
          <a:endParaRPr lang="ru-RU"/>
        </a:p>
      </dgm:t>
    </dgm:pt>
    <dgm:pt modelId="{2B3F3A44-A4BD-4045-BCF6-4FFAE967BBE7}" type="sibTrans" cxnId="{11B0F871-EDE4-40C1-AFC3-AACE864E8D59}">
      <dgm:prSet/>
      <dgm:spPr/>
      <dgm:t>
        <a:bodyPr/>
        <a:lstStyle/>
        <a:p>
          <a:endParaRPr lang="ru-RU"/>
        </a:p>
      </dgm:t>
    </dgm:pt>
    <dgm:pt modelId="{59F8F3F8-1AF8-4474-BAC4-A3D61F0E0C0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Доля граждан, систематически занимающихся физической культурой и спортом в общей численности населения МО «Жигаловский район»,  %</a:t>
          </a:r>
        </a:p>
      </dgm:t>
    </dgm:pt>
    <dgm:pt modelId="{71F94112-3ADF-4578-8F95-249FBBC973AB}" type="parTrans" cxnId="{BC0BAC37-3BBF-40E3-A28B-EB65CC91C105}">
      <dgm:prSet/>
      <dgm:spPr/>
      <dgm:t>
        <a:bodyPr/>
        <a:lstStyle/>
        <a:p>
          <a:endParaRPr lang="ru-RU"/>
        </a:p>
      </dgm:t>
    </dgm:pt>
    <dgm:pt modelId="{1372AE58-483A-42C6-92E9-BB2C3FD67F3C}" type="sibTrans" cxnId="{BC0BAC37-3BBF-40E3-A28B-EB65CC91C105}">
      <dgm:prSet/>
      <dgm:spPr/>
      <dgm:t>
        <a:bodyPr/>
        <a:lstStyle/>
        <a:p>
          <a:endParaRPr lang="ru-RU"/>
        </a:p>
      </dgm:t>
    </dgm:pt>
    <dgm:pt modelId="{3A87FC50-4DB7-4C8F-9B61-193E7C6D4D6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26,3</a:t>
          </a:r>
          <a:endParaRPr lang="ru-RU" sz="1400" dirty="0">
            <a:solidFill>
              <a:schemeClr val="tx1"/>
            </a:solidFill>
          </a:endParaRPr>
        </a:p>
      </dgm:t>
    </dgm:pt>
    <dgm:pt modelId="{1A8DDCB9-C68A-40BA-A00E-A66B9D60B801}" type="parTrans" cxnId="{9983DD39-14DF-41B8-BD46-5FAD4D71DC5A}">
      <dgm:prSet/>
      <dgm:spPr/>
      <dgm:t>
        <a:bodyPr/>
        <a:lstStyle/>
        <a:p>
          <a:endParaRPr lang="ru-RU"/>
        </a:p>
      </dgm:t>
    </dgm:pt>
    <dgm:pt modelId="{7675721D-48C6-43CF-A6E2-8CE25C276FE7}" type="sibTrans" cxnId="{9983DD39-14DF-41B8-BD46-5FAD4D71DC5A}">
      <dgm:prSet/>
      <dgm:spPr/>
      <dgm:t>
        <a:bodyPr/>
        <a:lstStyle/>
        <a:p>
          <a:endParaRPr lang="ru-RU"/>
        </a:p>
      </dgm:t>
    </dgm:pt>
    <dgm:pt modelId="{5B345FC0-83E7-474F-A08D-B8FF0E15AE66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2019 год</a:t>
          </a:r>
          <a:endParaRPr lang="ru-RU" sz="1400" dirty="0">
            <a:solidFill>
              <a:schemeClr val="tx1"/>
            </a:solidFill>
          </a:endParaRPr>
        </a:p>
      </dgm:t>
    </dgm:pt>
    <dgm:pt modelId="{DE221061-9A50-42DE-BD86-7F329AF2C09D}" type="parTrans" cxnId="{1D8E9225-2B98-41B0-BE1B-9AAFFCA38B20}">
      <dgm:prSet/>
      <dgm:spPr/>
      <dgm:t>
        <a:bodyPr/>
        <a:lstStyle/>
        <a:p>
          <a:endParaRPr lang="ru-RU"/>
        </a:p>
      </dgm:t>
    </dgm:pt>
    <dgm:pt modelId="{12B86F79-E68D-4455-9A03-D6847DFCB234}" type="sibTrans" cxnId="{1D8E9225-2B98-41B0-BE1B-9AAFFCA38B20}">
      <dgm:prSet/>
      <dgm:spPr/>
      <dgm:t>
        <a:bodyPr/>
        <a:lstStyle/>
        <a:p>
          <a:endParaRPr lang="ru-RU"/>
        </a:p>
      </dgm:t>
    </dgm:pt>
    <dgm:pt modelId="{AB244CC4-3FF8-4573-9656-E666657E5540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2020 год</a:t>
          </a:r>
          <a:endParaRPr lang="ru-RU" sz="1400" dirty="0">
            <a:solidFill>
              <a:schemeClr val="tx1"/>
            </a:solidFill>
          </a:endParaRPr>
        </a:p>
      </dgm:t>
    </dgm:pt>
    <dgm:pt modelId="{C112B428-F635-4BAC-8FD2-77C9B5314468}" type="parTrans" cxnId="{6B955203-51B5-4ACE-8BCB-7B8E2A45782D}">
      <dgm:prSet/>
      <dgm:spPr/>
      <dgm:t>
        <a:bodyPr/>
        <a:lstStyle/>
        <a:p>
          <a:endParaRPr lang="ru-RU"/>
        </a:p>
      </dgm:t>
    </dgm:pt>
    <dgm:pt modelId="{F8C20C80-B129-4F62-AB94-8A90C86615EC}" type="sibTrans" cxnId="{6B955203-51B5-4ACE-8BCB-7B8E2A45782D}">
      <dgm:prSet/>
      <dgm:spPr/>
      <dgm:t>
        <a:bodyPr/>
        <a:lstStyle/>
        <a:p>
          <a:endParaRPr lang="ru-RU"/>
        </a:p>
      </dgm:t>
    </dgm:pt>
    <dgm:pt modelId="{41B08332-62A7-460C-A525-B95498FCD726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28,1</a:t>
          </a:r>
          <a:endParaRPr lang="ru-RU" sz="1400" dirty="0">
            <a:solidFill>
              <a:schemeClr val="tx1"/>
            </a:solidFill>
          </a:endParaRPr>
        </a:p>
      </dgm:t>
    </dgm:pt>
    <dgm:pt modelId="{2C39D28A-27FE-4175-A3FB-3F59FB4E2698}" type="parTrans" cxnId="{6B78369B-C9FA-450E-BA0B-BED58B7AC57F}">
      <dgm:prSet/>
      <dgm:spPr/>
      <dgm:t>
        <a:bodyPr/>
        <a:lstStyle/>
        <a:p>
          <a:endParaRPr lang="ru-RU"/>
        </a:p>
      </dgm:t>
    </dgm:pt>
    <dgm:pt modelId="{BD7496EA-8E26-41C0-BD46-573824B93730}" type="sibTrans" cxnId="{6B78369B-C9FA-450E-BA0B-BED58B7AC57F}">
      <dgm:prSet/>
      <dgm:spPr/>
      <dgm:t>
        <a:bodyPr/>
        <a:lstStyle/>
        <a:p>
          <a:endParaRPr lang="ru-RU"/>
        </a:p>
      </dgm:t>
    </dgm:pt>
    <dgm:pt modelId="{EC29A4C5-9716-4283-91F8-37003F8BCB5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30,0</a:t>
          </a:r>
          <a:endParaRPr lang="ru-RU" sz="1400" dirty="0">
            <a:solidFill>
              <a:schemeClr val="tx1"/>
            </a:solidFill>
          </a:endParaRPr>
        </a:p>
      </dgm:t>
    </dgm:pt>
    <dgm:pt modelId="{09DADAF0-20D3-493E-8AA1-6F59A73EDC22}" type="parTrans" cxnId="{54C45E49-B71B-413C-9982-EA49B50E2A0F}">
      <dgm:prSet/>
      <dgm:spPr/>
      <dgm:t>
        <a:bodyPr/>
        <a:lstStyle/>
        <a:p>
          <a:endParaRPr lang="ru-RU"/>
        </a:p>
      </dgm:t>
    </dgm:pt>
    <dgm:pt modelId="{FF3C9FEB-7E71-47A9-B2D6-28D4A0CAF4D4}" type="sibTrans" cxnId="{54C45E49-B71B-413C-9982-EA49B50E2A0F}">
      <dgm:prSet/>
      <dgm:spPr/>
      <dgm:t>
        <a:bodyPr/>
        <a:lstStyle/>
        <a:p>
          <a:endParaRPr lang="ru-RU"/>
        </a:p>
      </dgm:t>
    </dgm:pt>
    <dgm:pt modelId="{331190FC-2D88-413B-BB00-2A917AA52292}" type="pres">
      <dgm:prSet presAssocID="{7A2CA6EE-B47B-41DA-A26E-145B786BF52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ABA2C4-DBF4-455A-9F99-0DC404FD692F}" type="pres">
      <dgm:prSet presAssocID="{2F7850C1-C52E-455A-B235-E8808F6762BD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12F9E-E8EF-43B2-8666-EC47D561ABDF}" type="pres">
      <dgm:prSet presAssocID="{75EAF12F-5997-436E-A6E7-9D1EA4D0F099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7D3FBD8D-A0F5-450B-89B9-1D4FAB1BB996}" type="pres">
      <dgm:prSet presAssocID="{59F8F3F8-1AF8-4474-BAC4-A3D61F0E0C08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BB92DE-68FD-4D93-8BB1-7D7C21EA81F5}" srcId="{7A2CA6EE-B47B-41DA-A26E-145B786BF52E}" destId="{2F7850C1-C52E-455A-B235-E8808F6762BD}" srcOrd="0" destOrd="0" parTransId="{21843DDC-DC86-40FA-A294-E3F9457CC84F}" sibTransId="{75EAF12F-5997-436E-A6E7-9D1EA4D0F099}"/>
    <dgm:cxn modelId="{11B0F871-EDE4-40C1-AFC3-AACE864E8D59}" srcId="{2F7850C1-C52E-455A-B235-E8808F6762BD}" destId="{A1118900-4CD4-4E5C-942D-4E7C449FA7DC}" srcOrd="0" destOrd="0" parTransId="{E785B8F1-E53B-4250-8062-98D0363E44A3}" sibTransId="{2B3F3A44-A4BD-4045-BCF6-4FFAE967BBE7}"/>
    <dgm:cxn modelId="{9983DD39-14DF-41B8-BD46-5FAD4D71DC5A}" srcId="{59F8F3F8-1AF8-4474-BAC4-A3D61F0E0C08}" destId="{3A87FC50-4DB7-4C8F-9B61-193E7C6D4D68}" srcOrd="0" destOrd="0" parTransId="{1A8DDCB9-C68A-40BA-A00E-A66B9D60B801}" sibTransId="{7675721D-48C6-43CF-A6E2-8CE25C276FE7}"/>
    <dgm:cxn modelId="{1D8E9225-2B98-41B0-BE1B-9AAFFCA38B20}" srcId="{2F7850C1-C52E-455A-B235-E8808F6762BD}" destId="{5B345FC0-83E7-474F-A08D-B8FF0E15AE66}" srcOrd="1" destOrd="0" parTransId="{DE221061-9A50-42DE-BD86-7F329AF2C09D}" sibTransId="{12B86F79-E68D-4455-9A03-D6847DFCB234}"/>
    <dgm:cxn modelId="{5BFB03E2-8F9B-498E-8319-E11193DED4FD}" type="presOf" srcId="{A1118900-4CD4-4E5C-942D-4E7C449FA7DC}" destId="{C3ABA2C4-DBF4-455A-9F99-0DC404FD692F}" srcOrd="0" destOrd="1" presId="urn:microsoft.com/office/officeart/2005/8/layout/hList6"/>
    <dgm:cxn modelId="{9E100868-387B-44E0-8547-7315A315EF7B}" type="presOf" srcId="{AB244CC4-3FF8-4573-9656-E666657E5540}" destId="{C3ABA2C4-DBF4-455A-9F99-0DC404FD692F}" srcOrd="0" destOrd="3" presId="urn:microsoft.com/office/officeart/2005/8/layout/hList6"/>
    <dgm:cxn modelId="{088E1CDF-4723-4B3C-B642-68091D6F5A2C}" type="presOf" srcId="{7A2CA6EE-B47B-41DA-A26E-145B786BF52E}" destId="{331190FC-2D88-413B-BB00-2A917AA52292}" srcOrd="0" destOrd="0" presId="urn:microsoft.com/office/officeart/2005/8/layout/hList6"/>
    <dgm:cxn modelId="{6B78369B-C9FA-450E-BA0B-BED58B7AC57F}" srcId="{59F8F3F8-1AF8-4474-BAC4-A3D61F0E0C08}" destId="{41B08332-62A7-460C-A525-B95498FCD726}" srcOrd="1" destOrd="0" parTransId="{2C39D28A-27FE-4175-A3FB-3F59FB4E2698}" sibTransId="{BD7496EA-8E26-41C0-BD46-573824B93730}"/>
    <dgm:cxn modelId="{DD2EED8B-C602-4A88-86EF-B877356810EE}" type="presOf" srcId="{2F7850C1-C52E-455A-B235-E8808F6762BD}" destId="{C3ABA2C4-DBF4-455A-9F99-0DC404FD692F}" srcOrd="0" destOrd="0" presId="urn:microsoft.com/office/officeart/2005/8/layout/hList6"/>
    <dgm:cxn modelId="{5B524243-07AF-43D5-837F-963A877F5540}" type="presOf" srcId="{3A87FC50-4DB7-4C8F-9B61-193E7C6D4D68}" destId="{7D3FBD8D-A0F5-450B-89B9-1D4FAB1BB996}" srcOrd="0" destOrd="1" presId="urn:microsoft.com/office/officeart/2005/8/layout/hList6"/>
    <dgm:cxn modelId="{A44338C3-3932-4701-84E9-D9E811171C68}" type="presOf" srcId="{41B08332-62A7-460C-A525-B95498FCD726}" destId="{7D3FBD8D-A0F5-450B-89B9-1D4FAB1BB996}" srcOrd="0" destOrd="2" presId="urn:microsoft.com/office/officeart/2005/8/layout/hList6"/>
    <dgm:cxn modelId="{6B955203-51B5-4ACE-8BCB-7B8E2A45782D}" srcId="{2F7850C1-C52E-455A-B235-E8808F6762BD}" destId="{AB244CC4-3FF8-4573-9656-E666657E5540}" srcOrd="2" destOrd="0" parTransId="{C112B428-F635-4BAC-8FD2-77C9B5314468}" sibTransId="{F8C20C80-B129-4F62-AB94-8A90C86615EC}"/>
    <dgm:cxn modelId="{54C45E49-B71B-413C-9982-EA49B50E2A0F}" srcId="{59F8F3F8-1AF8-4474-BAC4-A3D61F0E0C08}" destId="{EC29A4C5-9716-4283-91F8-37003F8BCB58}" srcOrd="2" destOrd="0" parTransId="{09DADAF0-20D3-493E-8AA1-6F59A73EDC22}" sibTransId="{FF3C9FEB-7E71-47A9-B2D6-28D4A0CAF4D4}"/>
    <dgm:cxn modelId="{BD98DC85-F6B1-40FD-BC96-3184FA5D39D5}" type="presOf" srcId="{5B345FC0-83E7-474F-A08D-B8FF0E15AE66}" destId="{C3ABA2C4-DBF4-455A-9F99-0DC404FD692F}" srcOrd="0" destOrd="2" presId="urn:microsoft.com/office/officeart/2005/8/layout/hList6"/>
    <dgm:cxn modelId="{BC0BAC37-3BBF-40E3-A28B-EB65CC91C105}" srcId="{7A2CA6EE-B47B-41DA-A26E-145B786BF52E}" destId="{59F8F3F8-1AF8-4474-BAC4-A3D61F0E0C08}" srcOrd="1" destOrd="0" parTransId="{71F94112-3ADF-4578-8F95-249FBBC973AB}" sibTransId="{1372AE58-483A-42C6-92E9-BB2C3FD67F3C}"/>
    <dgm:cxn modelId="{9A69E8E0-D92A-4966-9455-1FE4EAA5050D}" type="presOf" srcId="{EC29A4C5-9716-4283-91F8-37003F8BCB58}" destId="{7D3FBD8D-A0F5-450B-89B9-1D4FAB1BB996}" srcOrd="0" destOrd="3" presId="urn:microsoft.com/office/officeart/2005/8/layout/hList6"/>
    <dgm:cxn modelId="{DE95C113-7F78-4145-BA1C-9FB2C8A25DB8}" type="presOf" srcId="{59F8F3F8-1AF8-4474-BAC4-A3D61F0E0C08}" destId="{7D3FBD8D-A0F5-450B-89B9-1D4FAB1BB996}" srcOrd="0" destOrd="0" presId="urn:microsoft.com/office/officeart/2005/8/layout/hList6"/>
    <dgm:cxn modelId="{5FC23ABA-4795-4B57-B488-7E688DFFF527}" type="presParOf" srcId="{331190FC-2D88-413B-BB00-2A917AA52292}" destId="{C3ABA2C4-DBF4-455A-9F99-0DC404FD692F}" srcOrd="0" destOrd="0" presId="urn:microsoft.com/office/officeart/2005/8/layout/hList6"/>
    <dgm:cxn modelId="{0B8904F4-9D2B-428D-B7C0-66CB421B3385}" type="presParOf" srcId="{331190FC-2D88-413B-BB00-2A917AA52292}" destId="{2EB12F9E-E8EF-43B2-8666-EC47D561ABDF}" srcOrd="1" destOrd="0" presId="urn:microsoft.com/office/officeart/2005/8/layout/hList6"/>
    <dgm:cxn modelId="{BA6DE2FF-0D93-4110-81FF-6B053E2BCE75}" type="presParOf" srcId="{331190FC-2D88-413B-BB00-2A917AA52292}" destId="{7D3FBD8D-A0F5-450B-89B9-1D4FAB1BB996}" srcOrd="2" destOrd="0" presId="urn:microsoft.com/office/officeart/2005/8/layout/hList6"/>
  </dgm:cxnLst>
  <dgm:bg>
    <a:effectLst>
      <a:glow rad="1016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F03C38C-37C3-4C40-92F8-BB2FE1B01EE9}">
      <dsp:nvSpPr>
        <dsp:cNvPr id="0" name=""/>
        <dsp:cNvSpPr/>
      </dsp:nvSpPr>
      <dsp:spPr>
        <a:xfrm rot="5400000">
          <a:off x="615151" y="-316871"/>
          <a:ext cx="1165489" cy="1805412"/>
        </a:xfrm>
        <a:prstGeom prst="chevron">
          <a:avLst/>
        </a:prstGeom>
        <a:gradFill rotWithShape="0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0000"/>
              </a:solidFill>
            </a:rPr>
            <a:t>Составление проекта бюджета</a:t>
          </a:r>
          <a:endParaRPr lang="ru-RU" sz="800" b="1" kern="1200" dirty="0" smtClean="0">
            <a:solidFill>
              <a:srgbClr val="FF0000"/>
            </a:solidFill>
          </a:endParaRPr>
        </a:p>
      </dsp:txBody>
      <dsp:txXfrm rot="5400000">
        <a:off x="615151" y="-316871"/>
        <a:ext cx="1165489" cy="1805412"/>
      </dsp:txXfrm>
    </dsp:sp>
    <dsp:sp modelId="{4ADD626B-6E7F-4443-97A0-21BEF3E1AD6C}">
      <dsp:nvSpPr>
        <dsp:cNvPr id="0" name=""/>
        <dsp:cNvSpPr/>
      </dsp:nvSpPr>
      <dsp:spPr>
        <a:xfrm rot="5400000">
          <a:off x="5231842" y="-2584884"/>
          <a:ext cx="926620" cy="6096389"/>
        </a:xfrm>
        <a:prstGeom prst="round2Same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solidFill>
                <a:schemeClr val="tx1"/>
              </a:solidFill>
            </a:rPr>
            <a:t>с 15 июля по 14 ноября 2017 года</a:t>
          </a:r>
          <a:endParaRPr lang="ru-RU" sz="1100" b="1" kern="1200" dirty="0">
            <a:solidFill>
              <a:schemeClr val="tx1"/>
            </a:solidFill>
          </a:endParaRPr>
        </a:p>
        <a:p>
          <a:pPr marL="57150" lvl="1" indent="-57150" algn="just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solidFill>
                <a:schemeClr val="tx1"/>
              </a:solidFill>
            </a:rPr>
            <a:t>Составляется прогноз социально-экономического развития, определяются основные характеристики бюджета на очередной финансовый год и плановый период, бюджетная, налоговая и долговая политика, разрабатываются муниципальные программы, распределяются бюджетные ассигнования, составляется проект решения о бюджете</a:t>
          </a:r>
          <a:endParaRPr lang="ru-RU" sz="1100" b="1" kern="1200" dirty="0">
            <a:solidFill>
              <a:schemeClr val="tx1"/>
            </a:solidFill>
          </a:endParaRPr>
        </a:p>
      </dsp:txBody>
      <dsp:txXfrm rot="5400000">
        <a:off x="5231842" y="-2584884"/>
        <a:ext cx="926620" cy="6096389"/>
      </dsp:txXfrm>
    </dsp:sp>
    <dsp:sp modelId="{E718519C-5AC0-470F-9940-F111AEF35929}">
      <dsp:nvSpPr>
        <dsp:cNvPr id="0" name=""/>
        <dsp:cNvSpPr/>
      </dsp:nvSpPr>
      <dsp:spPr>
        <a:xfrm rot="5400000">
          <a:off x="631065" y="684400"/>
          <a:ext cx="945094" cy="1833841"/>
        </a:xfrm>
        <a:prstGeom prst="chevron">
          <a:avLst/>
        </a:prstGeom>
        <a:gradFill rotWithShape="0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0000"/>
              </a:solidFill>
            </a:rPr>
            <a:t>Рассмотрение и утверждение бюджета</a:t>
          </a:r>
          <a:endParaRPr lang="ru-RU" sz="2000" b="1" kern="1200" dirty="0">
            <a:solidFill>
              <a:srgbClr val="FF0000"/>
            </a:solidFill>
          </a:endParaRPr>
        </a:p>
      </dsp:txBody>
      <dsp:txXfrm rot="5400000">
        <a:off x="631065" y="684400"/>
        <a:ext cx="945094" cy="1833841"/>
      </dsp:txXfrm>
    </dsp:sp>
    <dsp:sp modelId="{8EE53B1F-7B5A-42E2-8E01-F39F411E0177}">
      <dsp:nvSpPr>
        <dsp:cNvPr id="0" name=""/>
        <dsp:cNvSpPr/>
      </dsp:nvSpPr>
      <dsp:spPr>
        <a:xfrm rot="5400000">
          <a:off x="5263847" y="-1560560"/>
          <a:ext cx="1311474" cy="6448816"/>
        </a:xfrm>
        <a:prstGeom prst="round2Same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/>
            <a:t>С 15 ноября по  26 декабря 2017 года</a:t>
          </a:r>
          <a:endParaRPr lang="ru-RU" sz="11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/>
            <a:t>Проект бюджета рассматривается Думой МО «Жигаловский район»</a:t>
          </a:r>
          <a:endParaRPr lang="ru-RU" sz="1100" b="1" kern="1200" dirty="0"/>
        </a:p>
        <a:p>
          <a:pPr marL="57150" lvl="1" indent="-57150" algn="just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/>
            <a:t>По проекту районного бюджета Думой МО «Жигаловский район», проводятся</a:t>
          </a:r>
          <a:r>
            <a:rPr lang="ru-RU" sz="1100" b="1" kern="1200" baseline="0" dirty="0" smtClean="0"/>
            <a:t> публичные слушания. В процессе рассмотрения происходит согласование всех спорных вопросов по доходам и расходам. </a:t>
          </a:r>
          <a:r>
            <a:rPr lang="ru-RU" sz="1100" b="1" kern="1200" dirty="0" smtClean="0"/>
            <a:t>Решение Думы о бюджете муниципального образования на очередной финансовый год и плановый период вступает в силу с 1 января очередного финансового года.</a:t>
          </a:r>
          <a:endParaRPr lang="ru-RU" sz="1100" b="1" kern="1200" dirty="0"/>
        </a:p>
      </dsp:txBody>
      <dsp:txXfrm rot="5400000">
        <a:off x="5263847" y="-1560560"/>
        <a:ext cx="1311474" cy="6448816"/>
      </dsp:txXfrm>
    </dsp:sp>
    <dsp:sp modelId="{DB4FAF8A-8884-4F2D-B88A-B7A83D65FC23}">
      <dsp:nvSpPr>
        <dsp:cNvPr id="0" name=""/>
        <dsp:cNvSpPr/>
      </dsp:nvSpPr>
      <dsp:spPr>
        <a:xfrm rot="5400000">
          <a:off x="678759" y="1882228"/>
          <a:ext cx="1068414" cy="1745537"/>
        </a:xfrm>
        <a:prstGeom prst="chevron">
          <a:avLst/>
        </a:prstGeom>
        <a:gradFill rotWithShape="0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0000"/>
              </a:solidFill>
            </a:rPr>
            <a:t>Исполнение бюджета</a:t>
          </a:r>
          <a:endParaRPr lang="ru-RU" sz="2000" b="1" kern="1200" dirty="0">
            <a:solidFill>
              <a:srgbClr val="FF0000"/>
            </a:solidFill>
          </a:endParaRPr>
        </a:p>
      </dsp:txBody>
      <dsp:txXfrm rot="5400000">
        <a:off x="678759" y="1882228"/>
        <a:ext cx="1068414" cy="1745537"/>
      </dsp:txXfrm>
    </dsp:sp>
    <dsp:sp modelId="{ED0A22D3-5115-402C-ADC5-F433204F6338}">
      <dsp:nvSpPr>
        <dsp:cNvPr id="0" name=""/>
        <dsp:cNvSpPr/>
      </dsp:nvSpPr>
      <dsp:spPr>
        <a:xfrm rot="5400000">
          <a:off x="5138827" y="-134770"/>
          <a:ext cx="1075180" cy="6097247"/>
        </a:xfrm>
        <a:prstGeom prst="round2Same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/>
            <a:t>1 января-31 декабря 2018 года</a:t>
          </a:r>
          <a:endParaRPr lang="ru-RU" sz="1100" b="1" kern="1200" dirty="0"/>
        </a:p>
        <a:p>
          <a:pPr marL="57150" lvl="1" indent="-57150" algn="just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/>
            <a:t>Бюджет исполняется по доходам, расходам и источникам финансирования дефицита бюджета на основе принципов единства кассы и подведомственности расходов</a:t>
          </a:r>
          <a:endParaRPr lang="ru-RU" sz="1100" b="1" kern="1200" dirty="0"/>
        </a:p>
      </dsp:txBody>
      <dsp:txXfrm rot="5400000">
        <a:off x="5138827" y="-134770"/>
        <a:ext cx="1075180" cy="6097247"/>
      </dsp:txXfrm>
    </dsp:sp>
    <dsp:sp modelId="{77CA4142-B358-4E7C-964F-99619737364B}">
      <dsp:nvSpPr>
        <dsp:cNvPr id="0" name=""/>
        <dsp:cNvSpPr/>
      </dsp:nvSpPr>
      <dsp:spPr>
        <a:xfrm rot="5400000">
          <a:off x="858937" y="2741963"/>
          <a:ext cx="719447" cy="1918442"/>
        </a:xfrm>
        <a:prstGeom prst="chevron">
          <a:avLst/>
        </a:prstGeom>
        <a:gradFill rotWithShape="0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0000"/>
              </a:solidFill>
            </a:rPr>
            <a:t>Годовая отчетность</a:t>
          </a:r>
          <a:endParaRPr lang="ru-RU" sz="2000" b="1" kern="1200" dirty="0">
            <a:solidFill>
              <a:srgbClr val="FF0000"/>
            </a:solidFill>
          </a:endParaRPr>
        </a:p>
      </dsp:txBody>
      <dsp:txXfrm rot="5400000">
        <a:off x="858937" y="2741963"/>
        <a:ext cx="719447" cy="1918442"/>
      </dsp:txXfrm>
    </dsp:sp>
    <dsp:sp modelId="{E6B5F8A5-9B26-48DD-9FD7-8DFE094B4B17}">
      <dsp:nvSpPr>
        <dsp:cNvPr id="0" name=""/>
        <dsp:cNvSpPr/>
      </dsp:nvSpPr>
      <dsp:spPr>
        <a:xfrm rot="5400000">
          <a:off x="5580662" y="604122"/>
          <a:ext cx="639068" cy="6487606"/>
        </a:xfrm>
        <a:prstGeom prst="round2Same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solidFill>
                <a:schemeClr val="tx1"/>
              </a:solidFill>
            </a:rPr>
            <a:t>По итогам текущего финансового года до 1 мая 2019 года составляется отчетность об исполнении бюджета, направляется в КСК МО «Жигаловский район» и утверждается Думой МО «Жигаловский район» после проведения публичных слушаний</a:t>
          </a:r>
          <a:endParaRPr lang="ru-RU" sz="1100" b="1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solidFill>
                <a:schemeClr val="tx1"/>
              </a:solidFill>
            </a:rPr>
            <a:t>Годовая отчетность предоставляется в Министерство финансов Иркутской области</a:t>
          </a:r>
          <a:endParaRPr lang="ru-RU" sz="1100" b="1" kern="1200" dirty="0">
            <a:solidFill>
              <a:schemeClr val="tx1"/>
            </a:solidFill>
          </a:endParaRPr>
        </a:p>
      </dsp:txBody>
      <dsp:txXfrm rot="5400000">
        <a:off x="5580662" y="604122"/>
        <a:ext cx="639068" cy="6487606"/>
      </dsp:txXfrm>
    </dsp:sp>
    <dsp:sp modelId="{EE4BC238-F017-4B62-839B-CF59FAC98572}">
      <dsp:nvSpPr>
        <dsp:cNvPr id="0" name=""/>
        <dsp:cNvSpPr/>
      </dsp:nvSpPr>
      <dsp:spPr>
        <a:xfrm rot="5400000">
          <a:off x="875349" y="3894077"/>
          <a:ext cx="719447" cy="1986068"/>
        </a:xfrm>
        <a:prstGeom prst="chevron">
          <a:avLst/>
        </a:prstGeom>
        <a:gradFill rotWithShape="0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0000"/>
              </a:solidFill>
            </a:rPr>
            <a:t>Муниципальный финансовый контроль</a:t>
          </a:r>
          <a:endParaRPr lang="ru-RU" sz="2000" b="1" kern="1200" dirty="0">
            <a:solidFill>
              <a:srgbClr val="FF0000"/>
            </a:solidFill>
          </a:endParaRPr>
        </a:p>
      </dsp:txBody>
      <dsp:txXfrm rot="5400000">
        <a:off x="875349" y="3894077"/>
        <a:ext cx="719447" cy="1986068"/>
      </dsp:txXfrm>
    </dsp:sp>
    <dsp:sp modelId="{4F0B074B-A0F8-4566-BB0A-793435B48ECC}">
      <dsp:nvSpPr>
        <dsp:cNvPr id="0" name=""/>
        <dsp:cNvSpPr/>
      </dsp:nvSpPr>
      <dsp:spPr>
        <a:xfrm rot="5400000">
          <a:off x="4932856" y="1943392"/>
          <a:ext cx="1184210" cy="5794367"/>
        </a:xfrm>
        <a:prstGeom prst="round2Same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/>
            <a:t>Муниципальное образование «Жигаловский район» осуществляет муниципальный финансовый контроль в целях обеспечения соблюдения бюджетного законодательства Российской Федерации и иных нормативных правовых актов, регулирующих бюджетные правоотношения</a:t>
          </a:r>
          <a:endParaRPr lang="ru-RU" sz="11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/>
            <a:t>Внешний- осуществляется контрольно-счетной комиссией муниципального образования</a:t>
          </a:r>
          <a:endParaRPr lang="ru-RU" sz="11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/>
            <a:t>Внутренний- осуществляется Финансовым управлением МО «Жигаловский район»</a:t>
          </a:r>
          <a:endParaRPr lang="ru-RU" sz="1100" b="1" kern="1200" dirty="0"/>
        </a:p>
      </dsp:txBody>
      <dsp:txXfrm rot="5400000">
        <a:off x="4932856" y="1943392"/>
        <a:ext cx="1184210" cy="579436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3ABA2C4-DBF4-455A-9F99-0DC404FD692F}">
      <dsp:nvSpPr>
        <dsp:cNvPr id="0" name=""/>
        <dsp:cNvSpPr/>
      </dsp:nvSpPr>
      <dsp:spPr>
        <a:xfrm rot="16200000">
          <a:off x="-240653" y="241409"/>
          <a:ext cx="2448271" cy="1965452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Основные целевые показатели программы</a:t>
          </a:r>
          <a:endParaRPr lang="ru-RU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2018  год</a:t>
          </a:r>
          <a:endParaRPr lang="ru-RU" sz="1400" kern="1200" dirty="0">
            <a:solidFill>
              <a:schemeClr val="tx1"/>
            </a:solidFill>
          </a:endParaRPr>
        </a:p>
      </dsp:txBody>
      <dsp:txXfrm rot="16200000">
        <a:off x="-240653" y="241409"/>
        <a:ext cx="2448271" cy="1965452"/>
      </dsp:txXfrm>
    </dsp:sp>
    <dsp:sp modelId="{7D3FBD8D-A0F5-450B-89B9-1D4FAB1BB996}">
      <dsp:nvSpPr>
        <dsp:cNvPr id="0" name=""/>
        <dsp:cNvSpPr/>
      </dsp:nvSpPr>
      <dsp:spPr>
        <a:xfrm rot="16200000">
          <a:off x="1872208" y="241409"/>
          <a:ext cx="2448271" cy="1965452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relaxedInset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Снижение уровня износа объектов коммунальной инфраструктуры, %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до 60,0</a:t>
          </a:r>
          <a:endParaRPr lang="ru-RU" sz="1400" kern="1200" dirty="0">
            <a:solidFill>
              <a:schemeClr val="tx1"/>
            </a:solidFill>
          </a:endParaRPr>
        </a:p>
      </dsp:txBody>
      <dsp:txXfrm rot="16200000">
        <a:off x="1872208" y="241409"/>
        <a:ext cx="2448271" cy="1965452"/>
      </dsp:txXfrm>
    </dsp:sp>
    <dsp:sp modelId="{27F724A5-B6C8-4F91-B24B-CA53CD09214A}">
      <dsp:nvSpPr>
        <dsp:cNvPr id="0" name=""/>
        <dsp:cNvSpPr/>
      </dsp:nvSpPr>
      <dsp:spPr>
        <a:xfrm rot="16200000">
          <a:off x="3985069" y="241409"/>
          <a:ext cx="2448271" cy="1965452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Сокращение доли неэффективных расходов в сфере ЖКХ в общем объеме расходов бюджета МО «Жигаловский район» на ЖКХ, %</a:t>
          </a:r>
          <a:endParaRPr lang="ru-RU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10,0</a:t>
          </a:r>
          <a:endParaRPr lang="ru-RU" sz="1400" kern="1200" dirty="0">
            <a:solidFill>
              <a:schemeClr val="tx1"/>
            </a:solidFill>
          </a:endParaRPr>
        </a:p>
      </dsp:txBody>
      <dsp:txXfrm rot="16200000">
        <a:off x="3985069" y="241409"/>
        <a:ext cx="2448271" cy="196545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3ABA2C4-DBF4-455A-9F99-0DC404FD692F}">
      <dsp:nvSpPr>
        <dsp:cNvPr id="0" name=""/>
        <dsp:cNvSpPr/>
      </dsp:nvSpPr>
      <dsp:spPr>
        <a:xfrm rot="16200000">
          <a:off x="174026" y="-171125"/>
          <a:ext cx="2448271" cy="2790522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Основные целевые показатели программы</a:t>
          </a:r>
          <a:endParaRPr lang="ru-RU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2018  год</a:t>
          </a:r>
          <a:endParaRPr lang="ru-RU" sz="1400" kern="1200" dirty="0">
            <a:solidFill>
              <a:schemeClr val="tx1"/>
            </a:solidFill>
          </a:endParaRPr>
        </a:p>
      </dsp:txBody>
      <dsp:txXfrm rot="16200000">
        <a:off x="174026" y="-171125"/>
        <a:ext cx="2448271" cy="2790522"/>
      </dsp:txXfrm>
    </dsp:sp>
    <dsp:sp modelId="{7D3FBD8D-A0F5-450B-89B9-1D4FAB1BB996}">
      <dsp:nvSpPr>
        <dsp:cNvPr id="0" name=""/>
        <dsp:cNvSpPr/>
      </dsp:nvSpPr>
      <dsp:spPr>
        <a:xfrm rot="16200000">
          <a:off x="3173837" y="-171125"/>
          <a:ext cx="2448271" cy="2790522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relaxedInset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Ввод в действие общеобразовательных организаций, 100 ученических мест</a:t>
          </a:r>
        </a:p>
      </dsp:txBody>
      <dsp:txXfrm rot="16200000">
        <a:off x="3173837" y="-171125"/>
        <a:ext cx="2448271" cy="279052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3ABA2C4-DBF4-455A-9F99-0DC404FD692F}">
      <dsp:nvSpPr>
        <dsp:cNvPr id="0" name=""/>
        <dsp:cNvSpPr/>
      </dsp:nvSpPr>
      <dsp:spPr>
        <a:xfrm rot="16200000">
          <a:off x="-240653" y="241409"/>
          <a:ext cx="2448271" cy="1965452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Основные целевые показатели программы</a:t>
          </a:r>
          <a:endParaRPr lang="ru-RU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2018  -2020 г.г.</a:t>
          </a:r>
          <a:endParaRPr lang="ru-RU" sz="1400" kern="1200" dirty="0">
            <a:solidFill>
              <a:schemeClr val="tx1"/>
            </a:solidFill>
          </a:endParaRPr>
        </a:p>
      </dsp:txBody>
      <dsp:txXfrm rot="16200000">
        <a:off x="-240653" y="241409"/>
        <a:ext cx="2448271" cy="1965452"/>
      </dsp:txXfrm>
    </dsp:sp>
    <dsp:sp modelId="{7D3FBD8D-A0F5-450B-89B9-1D4FAB1BB996}">
      <dsp:nvSpPr>
        <dsp:cNvPr id="0" name=""/>
        <dsp:cNvSpPr/>
      </dsp:nvSpPr>
      <dsp:spPr>
        <a:xfrm rot="16200000">
          <a:off x="1872208" y="241409"/>
          <a:ext cx="2448271" cy="1965452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relaxedInset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Доля исполненных полномочий Администрации без нарушений к общему объему количеству полномочий, %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100,0</a:t>
          </a:r>
          <a:endParaRPr lang="ru-RU" sz="1400" kern="1200" dirty="0">
            <a:solidFill>
              <a:schemeClr val="tx1"/>
            </a:solidFill>
          </a:endParaRPr>
        </a:p>
      </dsp:txBody>
      <dsp:txXfrm rot="16200000">
        <a:off x="1872208" y="241409"/>
        <a:ext cx="2448271" cy="1965452"/>
      </dsp:txXfrm>
    </dsp:sp>
    <dsp:sp modelId="{27F724A5-B6C8-4F91-B24B-CA53CD09214A}">
      <dsp:nvSpPr>
        <dsp:cNvPr id="0" name=""/>
        <dsp:cNvSpPr/>
      </dsp:nvSpPr>
      <dsp:spPr>
        <a:xfrm rot="16200000">
          <a:off x="3985069" y="241409"/>
          <a:ext cx="2448271" cy="1965452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Доля исполненных переданных государственных полномочий, %</a:t>
          </a:r>
          <a:endParaRPr lang="ru-RU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100,0</a:t>
          </a:r>
          <a:endParaRPr lang="ru-RU" sz="1400" kern="1200" dirty="0">
            <a:solidFill>
              <a:schemeClr val="tx1"/>
            </a:solidFill>
          </a:endParaRPr>
        </a:p>
      </dsp:txBody>
      <dsp:txXfrm rot="16200000">
        <a:off x="3985069" y="241409"/>
        <a:ext cx="2448271" cy="1965452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3ABA2C4-DBF4-455A-9F99-0DC404FD692F}">
      <dsp:nvSpPr>
        <dsp:cNvPr id="0" name=""/>
        <dsp:cNvSpPr/>
      </dsp:nvSpPr>
      <dsp:spPr>
        <a:xfrm rot="16200000">
          <a:off x="243506" y="-240461"/>
          <a:ext cx="2448271" cy="2929194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Основные целевые показатели программы</a:t>
          </a:r>
          <a:endParaRPr lang="ru-RU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</a:rPr>
            <a:t>2018 год</a:t>
          </a:r>
          <a:endParaRPr lang="ru-RU" sz="2000" kern="1200" dirty="0">
            <a:solidFill>
              <a:schemeClr val="tx1"/>
            </a:solidFill>
          </a:endParaRPr>
        </a:p>
      </dsp:txBody>
      <dsp:txXfrm rot="16200000">
        <a:off x="243506" y="-240461"/>
        <a:ext cx="2448271" cy="2929194"/>
      </dsp:txXfrm>
    </dsp:sp>
    <dsp:sp modelId="{7D3FBD8D-A0F5-450B-89B9-1D4FAB1BB996}">
      <dsp:nvSpPr>
        <dsp:cNvPr id="0" name=""/>
        <dsp:cNvSpPr/>
      </dsp:nvSpPr>
      <dsp:spPr>
        <a:xfrm rot="16200000">
          <a:off x="3392389" y="-240461"/>
          <a:ext cx="2448271" cy="2929194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relaxedInset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Удельный вес рабочих мест, на которых проведена специальная оценка рабочих мест по условиям труда от общего количества рабочих мест, подлежащих специальной оценке, %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25</a:t>
          </a:r>
        </a:p>
      </dsp:txBody>
      <dsp:txXfrm rot="16200000">
        <a:off x="3392389" y="-240461"/>
        <a:ext cx="2448271" cy="292919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3ABA2C4-DBF4-455A-9F99-0DC404FD692F}">
      <dsp:nvSpPr>
        <dsp:cNvPr id="0" name=""/>
        <dsp:cNvSpPr/>
      </dsp:nvSpPr>
      <dsp:spPr>
        <a:xfrm rot="16200000">
          <a:off x="243506" y="-240461"/>
          <a:ext cx="2448271" cy="2929194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Основные целевые показатели программы</a:t>
          </a:r>
          <a:endParaRPr lang="ru-RU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</a:rPr>
            <a:t>2018 год</a:t>
          </a:r>
          <a:endParaRPr lang="ru-RU" sz="2000" kern="1200" dirty="0">
            <a:solidFill>
              <a:schemeClr val="tx1"/>
            </a:solidFill>
          </a:endParaRPr>
        </a:p>
      </dsp:txBody>
      <dsp:txXfrm rot="16200000">
        <a:off x="243506" y="-240461"/>
        <a:ext cx="2448271" cy="2929194"/>
      </dsp:txXfrm>
    </dsp:sp>
    <dsp:sp modelId="{7D3FBD8D-A0F5-450B-89B9-1D4FAB1BB996}">
      <dsp:nvSpPr>
        <dsp:cNvPr id="0" name=""/>
        <dsp:cNvSpPr/>
      </dsp:nvSpPr>
      <dsp:spPr>
        <a:xfrm rot="16200000">
          <a:off x="3392389" y="-240461"/>
          <a:ext cx="2448271" cy="2929194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relaxedInset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Количество субъектов малого и среднего предпринимательства в расчете на 10 тыс. чел населения, </a:t>
          </a:r>
          <a:r>
            <a:rPr lang="ru-RU" sz="1800" kern="1200" dirty="0" err="1" smtClean="0">
              <a:solidFill>
                <a:schemeClr val="tx1"/>
              </a:solidFill>
            </a:rPr>
            <a:t>ед</a:t>
          </a:r>
          <a:endParaRPr lang="ru-RU" sz="1800" kern="1200" dirty="0" smtClean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</a:rPr>
            <a:t>246</a:t>
          </a:r>
          <a:endParaRPr lang="ru-RU" sz="1800" kern="1200" dirty="0">
            <a:solidFill>
              <a:schemeClr val="tx1"/>
            </a:solidFill>
          </a:endParaRPr>
        </a:p>
      </dsp:txBody>
      <dsp:txXfrm rot="16200000">
        <a:off x="3392389" y="-240461"/>
        <a:ext cx="2448271" cy="2929194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C35CEB4-B096-4FFE-8ABB-57638245F5C6}">
      <dsp:nvSpPr>
        <dsp:cNvPr id="0" name=""/>
        <dsp:cNvSpPr/>
      </dsp:nvSpPr>
      <dsp:spPr>
        <a:xfrm>
          <a:off x="0" y="0"/>
          <a:ext cx="8784975" cy="1305426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Обеспечение деятельности контрольно-счетной комиссии (КСК)</a:t>
          </a:r>
          <a:endParaRPr lang="ru-RU" sz="18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Председатель КСК – 824,0</a:t>
          </a:r>
          <a:endParaRPr lang="ru-RU" sz="18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Аудитор КСК- 820,7</a:t>
          </a:r>
          <a:endParaRPr lang="ru-RU" sz="18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887537" y="0"/>
        <a:ext cx="6897438" cy="1305426"/>
      </dsp:txXfrm>
    </dsp:sp>
    <dsp:sp modelId="{0F731324-7E4C-41E1-A350-8940EDD74322}">
      <dsp:nvSpPr>
        <dsp:cNvPr id="0" name=""/>
        <dsp:cNvSpPr/>
      </dsp:nvSpPr>
      <dsp:spPr>
        <a:xfrm>
          <a:off x="483004" y="0"/>
          <a:ext cx="1052071" cy="130542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5E29FB6-7073-446A-8579-C3DD702AF50D}">
      <dsp:nvSpPr>
        <dsp:cNvPr id="0" name=""/>
        <dsp:cNvSpPr/>
      </dsp:nvSpPr>
      <dsp:spPr>
        <a:xfrm>
          <a:off x="0" y="1435968"/>
          <a:ext cx="8784975" cy="1305426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Обеспечение деятельности Думы МО «Жигаловский район» - 4,0</a:t>
          </a:r>
          <a:endParaRPr lang="ru-RU" sz="18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887537" y="1435968"/>
        <a:ext cx="6897438" cy="1305426"/>
      </dsp:txXfrm>
    </dsp:sp>
    <dsp:sp modelId="{C58BC7A6-1E70-4EF5-84DB-6BFB8C66495C}">
      <dsp:nvSpPr>
        <dsp:cNvPr id="0" name=""/>
        <dsp:cNvSpPr/>
      </dsp:nvSpPr>
      <dsp:spPr>
        <a:xfrm>
          <a:off x="432051" y="1440161"/>
          <a:ext cx="1153976" cy="12970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06D639A-D4F5-46BB-B4ED-751824DF0BD3}">
      <dsp:nvSpPr>
        <dsp:cNvPr id="0" name=""/>
        <dsp:cNvSpPr/>
      </dsp:nvSpPr>
      <dsp:spPr>
        <a:xfrm>
          <a:off x="0" y="2871937"/>
          <a:ext cx="8784975" cy="1305426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Резервный фонд – 100,0</a:t>
          </a:r>
          <a:endParaRPr lang="ru-RU" sz="18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887537" y="2871937"/>
        <a:ext cx="6897438" cy="1305426"/>
      </dsp:txXfrm>
    </dsp:sp>
    <dsp:sp modelId="{BED8A456-9B29-4FCD-B28F-723F84EE8359}">
      <dsp:nvSpPr>
        <dsp:cNvPr id="0" name=""/>
        <dsp:cNvSpPr/>
      </dsp:nvSpPr>
      <dsp:spPr>
        <a:xfrm>
          <a:off x="130542" y="3002480"/>
          <a:ext cx="1756995" cy="10443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69301AB-04C0-4B3A-9C2A-FC03C16AEAD9}">
      <dsp:nvSpPr>
        <dsp:cNvPr id="0" name=""/>
        <dsp:cNvSpPr/>
      </dsp:nvSpPr>
      <dsp:spPr>
        <a:xfrm>
          <a:off x="0" y="4307906"/>
          <a:ext cx="8784975" cy="1305426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Осуществление реализации государственных полномочий</a:t>
          </a:r>
          <a:endParaRPr lang="ru-RU" sz="11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Осуществление областных государственных полномочий по определению персонального состава и обеспечению деятельности административных комиссий- 680,9</a:t>
          </a:r>
          <a:endParaRPr lang="ru-RU" sz="11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Осуществление областного государственного полномочия по определению перечня должностных лиц органов местного самоуправления, уполномоченных составлять протоколы об административных правонарушениях, предусмотренных отдельными законами Иркутской области -0,7</a:t>
          </a:r>
          <a:endParaRPr lang="ru-RU" sz="11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887537" y="4307906"/>
        <a:ext cx="6897438" cy="1305426"/>
      </dsp:txXfrm>
    </dsp:sp>
    <dsp:sp modelId="{2E75688F-65C5-43B3-9F40-71BFE026F21E}">
      <dsp:nvSpPr>
        <dsp:cNvPr id="0" name=""/>
        <dsp:cNvSpPr/>
      </dsp:nvSpPr>
      <dsp:spPr>
        <a:xfrm>
          <a:off x="130542" y="4320480"/>
          <a:ext cx="1756995" cy="128027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3204FD9-E84C-42DE-BFAA-B1EE7545D0CE}">
      <dsp:nvSpPr>
        <dsp:cNvPr id="0" name=""/>
        <dsp:cNvSpPr/>
      </dsp:nvSpPr>
      <dsp:spPr>
        <a:xfrm>
          <a:off x="0" y="103355"/>
          <a:ext cx="8568952" cy="1777697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effectLst/>
              <a:latin typeface="Tahoma" pitchFamily="34" charset="0"/>
              <a:ea typeface="Tahoma" pitchFamily="34" charset="0"/>
              <a:cs typeface="Tahoma" pitchFamily="34" charset="0"/>
            </a:rPr>
            <a:t>БЮДЖЕТ – 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effectLst/>
              <a:latin typeface="Tahoma" pitchFamily="34" charset="0"/>
              <a:ea typeface="Tahoma" pitchFamily="34" charset="0"/>
              <a:cs typeface="Tahoma" pitchFamily="34" charset="0"/>
            </a:rPr>
            <a:t>СХЕМА ДОХОДОВ И РАСХОДОВ   МУНИЦИПАЛЬНОГО ОБРАЗОВАНИЯ</a:t>
          </a:r>
          <a:endParaRPr lang="ru-RU" sz="2500" b="1" kern="1200" dirty="0">
            <a:effectLst/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891560" y="103355"/>
        <a:ext cx="6677391" cy="1777697"/>
      </dsp:txXfrm>
    </dsp:sp>
    <dsp:sp modelId="{8B2908E9-18C3-4C66-A284-48074955ABE4}">
      <dsp:nvSpPr>
        <dsp:cNvPr id="0" name=""/>
        <dsp:cNvSpPr/>
      </dsp:nvSpPr>
      <dsp:spPr>
        <a:xfrm>
          <a:off x="177769" y="177769"/>
          <a:ext cx="1713790" cy="14221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0E10E0-A299-4B45-B960-3CF948C6B9AA}">
      <dsp:nvSpPr>
        <dsp:cNvPr id="0" name=""/>
        <dsp:cNvSpPr/>
      </dsp:nvSpPr>
      <dsp:spPr>
        <a:xfrm>
          <a:off x="0" y="1955467"/>
          <a:ext cx="8568952" cy="1777697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rPr>
            <a:t>ДОХОДЫ БЮДЖЕТА – 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rPr>
            <a:t>безвозмездные и безвозвратные поступления денежных средств в бюджет</a:t>
          </a:r>
          <a:endParaRPr lang="ru-RU" sz="2500" kern="1200" dirty="0"/>
        </a:p>
      </dsp:txBody>
      <dsp:txXfrm>
        <a:off x="1891560" y="1955467"/>
        <a:ext cx="6677391" cy="1777697"/>
      </dsp:txXfrm>
    </dsp:sp>
    <dsp:sp modelId="{E5873D73-38CB-4874-B20C-64E169C19689}">
      <dsp:nvSpPr>
        <dsp:cNvPr id="0" name=""/>
        <dsp:cNvSpPr/>
      </dsp:nvSpPr>
      <dsp:spPr>
        <a:xfrm>
          <a:off x="177769" y="2133236"/>
          <a:ext cx="1713790" cy="14221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74EFBB-0666-455E-AB11-5088F6B9A56F}">
      <dsp:nvSpPr>
        <dsp:cNvPr id="0" name=""/>
        <dsp:cNvSpPr/>
      </dsp:nvSpPr>
      <dsp:spPr>
        <a:xfrm>
          <a:off x="0" y="3910934"/>
          <a:ext cx="8568952" cy="1777697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i="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РАСХОДЫ БЮДЖЕТА –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i="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денежные средства, направленные на финансовое обеспечение задач и функций местного самоуправления.</a:t>
          </a:r>
          <a:endParaRPr lang="ru-RU" sz="25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891560" y="3910934"/>
        <a:ext cx="6677391" cy="1777697"/>
      </dsp:txXfrm>
    </dsp:sp>
    <dsp:sp modelId="{C43424A2-832A-4ED0-913B-86F1565366F7}">
      <dsp:nvSpPr>
        <dsp:cNvPr id="0" name=""/>
        <dsp:cNvSpPr/>
      </dsp:nvSpPr>
      <dsp:spPr>
        <a:xfrm>
          <a:off x="177769" y="4088704"/>
          <a:ext cx="1713790" cy="14221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205C2B-8E8E-4D2A-9A71-F47E27055A83}">
      <dsp:nvSpPr>
        <dsp:cNvPr id="0" name=""/>
        <dsp:cNvSpPr/>
      </dsp:nvSpPr>
      <dsp:spPr>
        <a:xfrm>
          <a:off x="0" y="0"/>
          <a:ext cx="8352928" cy="1456052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ПРОФИЦИТ –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ПРЕВЫШЕНИЕ ДОХОДОВ НАД РАСХОДАМИ  </a:t>
          </a:r>
          <a:endParaRPr lang="ru-RU" sz="24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816190" y="0"/>
        <a:ext cx="6536737" cy="1456052"/>
      </dsp:txXfrm>
    </dsp:sp>
    <dsp:sp modelId="{BD00A1BA-1ACE-4636-A665-69B94E870631}">
      <dsp:nvSpPr>
        <dsp:cNvPr id="0" name=""/>
        <dsp:cNvSpPr/>
      </dsp:nvSpPr>
      <dsp:spPr>
        <a:xfrm>
          <a:off x="145605" y="145605"/>
          <a:ext cx="1670585" cy="11648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2395C2-A586-44B1-8BD2-8F90D77C021D}">
      <dsp:nvSpPr>
        <dsp:cNvPr id="0" name=""/>
        <dsp:cNvSpPr/>
      </dsp:nvSpPr>
      <dsp:spPr>
        <a:xfrm>
          <a:off x="0" y="1601657"/>
          <a:ext cx="8352928" cy="1456052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ДЕФИЦИТ –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ПРЕВЫШЕНИЕ РАСХОДОВ НАД ДОХОДАМИ  </a:t>
          </a:r>
          <a:endParaRPr lang="ru-RU" sz="24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816190" y="1601657"/>
        <a:ext cx="6536737" cy="1456052"/>
      </dsp:txXfrm>
    </dsp:sp>
    <dsp:sp modelId="{7B7068C1-48B5-4C37-AC3F-F48AFFFE7444}">
      <dsp:nvSpPr>
        <dsp:cNvPr id="0" name=""/>
        <dsp:cNvSpPr/>
      </dsp:nvSpPr>
      <dsp:spPr>
        <a:xfrm>
          <a:off x="145605" y="1747262"/>
          <a:ext cx="1670585" cy="11648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E8CF52-96AC-4352-A2AB-5663CB0FA81D}">
      <dsp:nvSpPr>
        <dsp:cNvPr id="0" name=""/>
        <dsp:cNvSpPr/>
      </dsp:nvSpPr>
      <dsp:spPr>
        <a:xfrm>
          <a:off x="0" y="3203315"/>
          <a:ext cx="8352928" cy="1456052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МУНИЦИПАЛЬНАЯ ПРОГРАММА - 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образования</a:t>
          </a:r>
          <a:endParaRPr lang="ru-RU" sz="1500" b="1" kern="1200" dirty="0"/>
        </a:p>
      </dsp:txBody>
      <dsp:txXfrm>
        <a:off x="1816190" y="3203315"/>
        <a:ext cx="6536737" cy="1456052"/>
      </dsp:txXfrm>
    </dsp:sp>
    <dsp:sp modelId="{602F28D7-DFB7-4E54-B30D-7462E55DDAFE}">
      <dsp:nvSpPr>
        <dsp:cNvPr id="0" name=""/>
        <dsp:cNvSpPr/>
      </dsp:nvSpPr>
      <dsp:spPr>
        <a:xfrm>
          <a:off x="145605" y="3348920"/>
          <a:ext cx="1670585" cy="11648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543516-B22B-4613-8245-350C671B2186}">
      <dsp:nvSpPr>
        <dsp:cNvPr id="0" name=""/>
        <dsp:cNvSpPr/>
      </dsp:nvSpPr>
      <dsp:spPr>
        <a:xfrm>
          <a:off x="0" y="4804972"/>
          <a:ext cx="8352928" cy="1456052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БЮДЖЕТНЫЕ АССИГНОВАНИЯ – предельные объемы денежных средств, предусмотренных в соответствующем финансовом году для исполнения бюджетных обязательств</a:t>
          </a:r>
          <a:endParaRPr lang="ru-RU" sz="20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816190" y="4804972"/>
        <a:ext cx="6536737" cy="1456052"/>
      </dsp:txXfrm>
    </dsp:sp>
    <dsp:sp modelId="{6632AF62-F223-4145-9032-B7A31D481D6A}">
      <dsp:nvSpPr>
        <dsp:cNvPr id="0" name=""/>
        <dsp:cNvSpPr/>
      </dsp:nvSpPr>
      <dsp:spPr>
        <a:xfrm>
          <a:off x="145605" y="4950578"/>
          <a:ext cx="1670585" cy="11648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8DBE182-6AE3-4638-B1ED-CB8B41E4912B}">
      <dsp:nvSpPr>
        <dsp:cNvPr id="0" name=""/>
        <dsp:cNvSpPr/>
      </dsp:nvSpPr>
      <dsp:spPr>
        <a:xfrm>
          <a:off x="-274530" y="0"/>
          <a:ext cx="3645404" cy="25922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cap="none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rPr>
            <a:t>СПАСИБО ЗА ВНИМАНИЕ!</a:t>
          </a:r>
          <a:endParaRPr lang="ru-RU" sz="24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-274530" y="0"/>
        <a:ext cx="3645404" cy="259228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80941F2-DA91-4586-ADA5-BB5D2C8ECC97}">
      <dsp:nvSpPr>
        <dsp:cNvPr id="0" name=""/>
        <dsp:cNvSpPr/>
      </dsp:nvSpPr>
      <dsp:spPr>
        <a:xfrm>
          <a:off x="864149" y="0"/>
          <a:ext cx="4569370" cy="4569370"/>
        </a:xfrm>
        <a:prstGeom prst="triangl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89B5D9-9B2A-486A-80D5-C5D771919181}">
      <dsp:nvSpPr>
        <dsp:cNvPr id="0" name=""/>
        <dsp:cNvSpPr/>
      </dsp:nvSpPr>
      <dsp:spPr>
        <a:xfrm>
          <a:off x="2304244" y="3168352"/>
          <a:ext cx="4700080" cy="812134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Основные направления бюджетной и налоговой политики</a:t>
          </a:r>
          <a:endParaRPr lang="ru-RU" sz="1500" b="1" kern="1200" dirty="0"/>
        </a:p>
      </dsp:txBody>
      <dsp:txXfrm>
        <a:off x="2304244" y="3168352"/>
        <a:ext cx="4700080" cy="812134"/>
      </dsp:txXfrm>
    </dsp:sp>
    <dsp:sp modelId="{3D7608B0-CD9C-431A-A7CA-0E3B2E5D30E2}">
      <dsp:nvSpPr>
        <dsp:cNvPr id="0" name=""/>
        <dsp:cNvSpPr/>
      </dsp:nvSpPr>
      <dsp:spPr>
        <a:xfrm>
          <a:off x="2304259" y="1296144"/>
          <a:ext cx="4701000" cy="812134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Прогноз социально-экономического развития </a:t>
          </a:r>
          <a:r>
            <a:rPr lang="ru-RU" sz="1400" b="1" kern="1200" dirty="0" err="1" smtClean="0"/>
            <a:t>Жигаловского</a:t>
          </a:r>
          <a:r>
            <a:rPr lang="ru-RU" sz="1400" b="1" kern="1200" dirty="0" smtClean="0"/>
            <a:t> района</a:t>
          </a:r>
          <a:endParaRPr lang="ru-RU" sz="1400" b="1" kern="1200" dirty="0"/>
        </a:p>
      </dsp:txBody>
      <dsp:txXfrm>
        <a:off x="2304259" y="1296144"/>
        <a:ext cx="4701000" cy="812134"/>
      </dsp:txXfrm>
    </dsp:sp>
    <dsp:sp modelId="{5BDB44FA-8BAD-4091-8A68-98196ACB148F}">
      <dsp:nvSpPr>
        <dsp:cNvPr id="0" name=""/>
        <dsp:cNvSpPr/>
      </dsp:nvSpPr>
      <dsp:spPr>
        <a:xfrm>
          <a:off x="2304244" y="2232248"/>
          <a:ext cx="4701446" cy="812134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Муниципальные программы</a:t>
          </a:r>
          <a:endParaRPr lang="ru-RU" sz="1400" b="1" kern="1200" dirty="0"/>
        </a:p>
      </dsp:txBody>
      <dsp:txXfrm>
        <a:off x="2304244" y="2232248"/>
        <a:ext cx="4701446" cy="812134"/>
      </dsp:txXfrm>
    </dsp:sp>
    <dsp:sp modelId="{27F30D1B-B4B2-40CF-B0DF-A7F9605480F5}">
      <dsp:nvSpPr>
        <dsp:cNvPr id="0" name=""/>
        <dsp:cNvSpPr/>
      </dsp:nvSpPr>
      <dsp:spPr>
        <a:xfrm>
          <a:off x="2304244" y="360040"/>
          <a:ext cx="4701683" cy="812134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Положения послания Президента РФ Федеральному Собранию РФ, определяющие бюджетную политику</a:t>
          </a:r>
          <a:endParaRPr lang="ru-RU" sz="1400" b="1" kern="1200" dirty="0"/>
        </a:p>
      </dsp:txBody>
      <dsp:txXfrm>
        <a:off x="2304244" y="360040"/>
        <a:ext cx="4701683" cy="81213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3ABA2C4-DBF4-455A-9F99-0DC404FD692F}">
      <dsp:nvSpPr>
        <dsp:cNvPr id="0" name=""/>
        <dsp:cNvSpPr/>
      </dsp:nvSpPr>
      <dsp:spPr>
        <a:xfrm rot="16200000">
          <a:off x="-307771" y="309342"/>
          <a:ext cx="2160240" cy="1541555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Основные целевые показатели программы</a:t>
          </a:r>
          <a:endParaRPr lang="ru-RU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2018 -2020 г.г. (ежегодно)</a:t>
          </a:r>
          <a:endParaRPr lang="ru-RU" sz="1400" kern="1200" dirty="0">
            <a:solidFill>
              <a:schemeClr val="tx1"/>
            </a:solidFill>
          </a:endParaRPr>
        </a:p>
      </dsp:txBody>
      <dsp:txXfrm rot="16200000">
        <a:off x="-307771" y="309342"/>
        <a:ext cx="2160240" cy="1541555"/>
      </dsp:txXfrm>
    </dsp:sp>
    <dsp:sp modelId="{7D3FBD8D-A0F5-450B-89B9-1D4FAB1BB996}">
      <dsp:nvSpPr>
        <dsp:cNvPr id="0" name=""/>
        <dsp:cNvSpPr/>
      </dsp:nvSpPr>
      <dsp:spPr>
        <a:xfrm rot="16200000">
          <a:off x="1349401" y="309342"/>
          <a:ext cx="2160240" cy="1541555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relaxedInset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Степень качества управления муниципальными финансами (рассчитывается по утвержденной методике)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1</a:t>
          </a:r>
          <a:endParaRPr lang="ru-RU" sz="1400" kern="1200" dirty="0">
            <a:solidFill>
              <a:schemeClr val="tx1"/>
            </a:solidFill>
          </a:endParaRPr>
        </a:p>
      </dsp:txBody>
      <dsp:txXfrm rot="16200000">
        <a:off x="1349401" y="309342"/>
        <a:ext cx="2160240" cy="1541555"/>
      </dsp:txXfrm>
    </dsp:sp>
    <dsp:sp modelId="{27F724A5-B6C8-4F91-B24B-CA53CD09214A}">
      <dsp:nvSpPr>
        <dsp:cNvPr id="0" name=""/>
        <dsp:cNvSpPr/>
      </dsp:nvSpPr>
      <dsp:spPr>
        <a:xfrm rot="16200000">
          <a:off x="3006574" y="309342"/>
          <a:ext cx="2160240" cy="1541555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Уровень муниципального долга МО «Жигаловский район», %</a:t>
          </a:r>
          <a:endParaRPr lang="ru-RU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Не более 15,0</a:t>
          </a:r>
          <a:endParaRPr lang="ru-RU" sz="1400" kern="1200" dirty="0">
            <a:solidFill>
              <a:schemeClr val="tx1"/>
            </a:solidFill>
          </a:endParaRPr>
        </a:p>
      </dsp:txBody>
      <dsp:txXfrm rot="16200000">
        <a:off x="3006574" y="309342"/>
        <a:ext cx="2160240" cy="1541555"/>
      </dsp:txXfrm>
    </dsp:sp>
    <dsp:sp modelId="{D5A05D87-F327-4CED-8864-E3E9F0348EF9}">
      <dsp:nvSpPr>
        <dsp:cNvPr id="0" name=""/>
        <dsp:cNvSpPr/>
      </dsp:nvSpPr>
      <dsp:spPr>
        <a:xfrm rot="16200000">
          <a:off x="4663747" y="309342"/>
          <a:ext cx="2160240" cy="1541555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Темп роста налоговых и неналоговых доходов консолидированного бюджета МО «Жигаловский район», %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не менее 1,0</a:t>
          </a:r>
          <a:endParaRPr lang="ru-RU" sz="1200" kern="1200" dirty="0">
            <a:solidFill>
              <a:schemeClr val="tx1"/>
            </a:solidFill>
          </a:endParaRPr>
        </a:p>
      </dsp:txBody>
      <dsp:txXfrm rot="16200000">
        <a:off x="4663747" y="309342"/>
        <a:ext cx="2160240" cy="154155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3ABA2C4-DBF4-455A-9F99-0DC404FD692F}">
      <dsp:nvSpPr>
        <dsp:cNvPr id="0" name=""/>
        <dsp:cNvSpPr/>
      </dsp:nvSpPr>
      <dsp:spPr>
        <a:xfrm rot="16200000">
          <a:off x="-1102713" y="1102713"/>
          <a:ext cx="3429000" cy="1223573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Основные целевые показатели программы</a:t>
          </a:r>
          <a:endParaRPr lang="ru-RU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2018  год</a:t>
          </a:r>
          <a:endParaRPr lang="ru-RU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2019 год</a:t>
          </a:r>
          <a:endParaRPr lang="ru-RU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2020 год</a:t>
          </a:r>
          <a:endParaRPr lang="ru-RU" sz="1400" kern="1200" dirty="0">
            <a:solidFill>
              <a:schemeClr val="tx1"/>
            </a:solidFill>
          </a:endParaRPr>
        </a:p>
      </dsp:txBody>
      <dsp:txXfrm rot="16200000">
        <a:off x="-1102713" y="1102713"/>
        <a:ext cx="3429000" cy="1223573"/>
      </dsp:txXfrm>
    </dsp:sp>
    <dsp:sp modelId="{7D3FBD8D-A0F5-450B-89B9-1D4FAB1BB996}">
      <dsp:nvSpPr>
        <dsp:cNvPr id="0" name=""/>
        <dsp:cNvSpPr/>
      </dsp:nvSpPr>
      <dsp:spPr>
        <a:xfrm rot="16200000">
          <a:off x="217726" y="1102713"/>
          <a:ext cx="3429000" cy="1223573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relaxedInset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50800" bIns="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chemeClr val="tx1"/>
              </a:solidFill>
            </a:rPr>
            <a:t>Доступность дошкольного образования (отношение численности детей в возрасте от 3 до 7 лет, получающих дошкольное образование в текущем году к сумме численности детей в возрасте от 3 до 7  лет, получающих дошкольное образование в текущем году и численности детей в возрасте от 3 до 7 лет, находящихся в очереди на получение в текущем году дошкольного образования %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</a:rPr>
            <a:t>92</a:t>
          </a:r>
          <a:endParaRPr lang="ru-RU" sz="1000" kern="1200" dirty="0">
            <a:solidFill>
              <a:schemeClr val="tx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</a:rPr>
            <a:t>93</a:t>
          </a:r>
          <a:endParaRPr lang="ru-RU" sz="1000" kern="1200" dirty="0">
            <a:solidFill>
              <a:schemeClr val="tx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</a:rPr>
            <a:t>95</a:t>
          </a:r>
          <a:endParaRPr lang="ru-RU" sz="1000" kern="1200" dirty="0">
            <a:solidFill>
              <a:schemeClr val="tx1"/>
            </a:solidFill>
          </a:endParaRPr>
        </a:p>
      </dsp:txBody>
      <dsp:txXfrm rot="16200000">
        <a:off x="217726" y="1102713"/>
        <a:ext cx="3429000" cy="1223573"/>
      </dsp:txXfrm>
    </dsp:sp>
    <dsp:sp modelId="{7F04B161-BF4A-4F02-8933-22709B49CF07}">
      <dsp:nvSpPr>
        <dsp:cNvPr id="0" name=""/>
        <dsp:cNvSpPr/>
      </dsp:nvSpPr>
      <dsp:spPr>
        <a:xfrm rot="16200000">
          <a:off x="1533067" y="1102713"/>
          <a:ext cx="3429000" cy="1223573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relaxedInset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Доля выпускников муниципальных общеобразовательных учреждений, получивших аттестат о среднем общем образовании ,%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100 ежегодно</a:t>
          </a:r>
        </a:p>
      </dsp:txBody>
      <dsp:txXfrm rot="16200000">
        <a:off x="1533067" y="1102713"/>
        <a:ext cx="3429000" cy="1223573"/>
      </dsp:txXfrm>
    </dsp:sp>
    <dsp:sp modelId="{F00C114F-4497-41F8-83A4-D4CC022EFA36}">
      <dsp:nvSpPr>
        <dsp:cNvPr id="0" name=""/>
        <dsp:cNvSpPr/>
      </dsp:nvSpPr>
      <dsp:spPr>
        <a:xfrm rot="16200000">
          <a:off x="2848409" y="1102713"/>
          <a:ext cx="3429000" cy="1223573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relaxedInset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0" rIns="635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Доля детей в возрасте 5-18 лет, поучающих услуги по </a:t>
          </a:r>
          <a:r>
            <a:rPr lang="ru-RU" sz="1000" kern="1200" dirty="0" err="1" smtClean="0">
              <a:solidFill>
                <a:schemeClr val="tx1"/>
              </a:solidFill>
            </a:rPr>
            <a:t>допобразованию</a:t>
          </a:r>
          <a:r>
            <a:rPr lang="ru-RU" sz="1000" kern="1200" dirty="0" smtClean="0">
              <a:solidFill>
                <a:schemeClr val="tx1"/>
              </a:solidFill>
            </a:rPr>
            <a:t> в муниципальных образовательных организациях в общем количестве детей данной возрастной группы, %      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 80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85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91</a:t>
          </a:r>
        </a:p>
      </dsp:txBody>
      <dsp:txXfrm rot="16200000">
        <a:off x="2848409" y="1102713"/>
        <a:ext cx="3429000" cy="1223573"/>
      </dsp:txXfrm>
    </dsp:sp>
    <dsp:sp modelId="{9550E938-55B8-4C1E-B379-B9EFE9C7625A}">
      <dsp:nvSpPr>
        <dsp:cNvPr id="0" name=""/>
        <dsp:cNvSpPr/>
      </dsp:nvSpPr>
      <dsp:spPr>
        <a:xfrm rot="16200000">
          <a:off x="4163750" y="1102713"/>
          <a:ext cx="3429000" cy="1223573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relaxedInset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Удовлетворенность населения качеством образования, %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98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99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100</a:t>
          </a:r>
        </a:p>
      </dsp:txBody>
      <dsp:txXfrm rot="16200000">
        <a:off x="4163750" y="1102713"/>
        <a:ext cx="3429000" cy="1223573"/>
      </dsp:txXfrm>
    </dsp:sp>
    <dsp:sp modelId="{23882B6F-302B-4A9F-BE28-70F377DC2B1F}">
      <dsp:nvSpPr>
        <dsp:cNvPr id="0" name=""/>
        <dsp:cNvSpPr/>
      </dsp:nvSpPr>
      <dsp:spPr>
        <a:xfrm rot="16200000">
          <a:off x="5479092" y="1102713"/>
          <a:ext cx="3429000" cy="1223573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relaxedInset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0" tIns="0" rIns="66675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solidFill>
                <a:schemeClr val="tx1"/>
              </a:solidFill>
            </a:rPr>
            <a:t>Доля муниципальных образовательных учреждений, инфраструктура которых соответствует современным требованиям безопасности в общем количестве муниципальных образовательных учреждений, %      </a:t>
          </a:r>
          <a:r>
            <a:rPr lang="ru-RU" sz="1400" kern="1200" dirty="0" smtClean="0">
              <a:solidFill>
                <a:schemeClr val="tx1"/>
              </a:solidFill>
            </a:rPr>
            <a:t>                    60                                              70                                              80</a:t>
          </a:r>
        </a:p>
      </dsp:txBody>
      <dsp:txXfrm rot="16200000">
        <a:off x="5479092" y="1102713"/>
        <a:ext cx="3429000" cy="1223573"/>
      </dsp:txXfrm>
    </dsp:sp>
    <dsp:sp modelId="{34709A14-9C9B-4730-AFCC-A879BE29701A}">
      <dsp:nvSpPr>
        <dsp:cNvPr id="0" name=""/>
        <dsp:cNvSpPr/>
      </dsp:nvSpPr>
      <dsp:spPr>
        <a:xfrm rot="16200000">
          <a:off x="6794433" y="1102713"/>
          <a:ext cx="3429000" cy="1223573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relaxedInset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Доля школьников, охваченных разными формами отдыха, оздоровления и занятости, %                                             65 ежегодно</a:t>
          </a:r>
        </a:p>
      </dsp:txBody>
      <dsp:txXfrm rot="16200000">
        <a:off x="6794433" y="1102713"/>
        <a:ext cx="3429000" cy="1223573"/>
      </dsp:txXfrm>
    </dsp:sp>
    <dsp:sp modelId="{4ED3578B-72EC-42CC-A978-F134DE9952D9}">
      <dsp:nvSpPr>
        <dsp:cNvPr id="0" name=""/>
        <dsp:cNvSpPr/>
      </dsp:nvSpPr>
      <dsp:spPr>
        <a:xfrm rot="16200000">
          <a:off x="8109775" y="1102713"/>
          <a:ext cx="3429000" cy="1223573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relaxedInset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0" tIns="0" rIns="6985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Доля школьников, ставших победителями и призерами олимпиад, конкурсов и научно-практических конференций, чел.        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21                                        25                                         30</a:t>
          </a:r>
        </a:p>
      </dsp:txBody>
      <dsp:txXfrm rot="16200000">
        <a:off x="8109775" y="1102713"/>
        <a:ext cx="3429000" cy="122357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95C393A-11D6-4FE1-964C-88B50A9E8531}">
      <dsp:nvSpPr>
        <dsp:cNvPr id="0" name=""/>
        <dsp:cNvSpPr/>
      </dsp:nvSpPr>
      <dsp:spPr>
        <a:xfrm rot="2268413">
          <a:off x="1543300" y="3047205"/>
          <a:ext cx="1149186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1149186" y="326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D90889-0072-4EF8-8B75-09FECB726C8A}">
      <dsp:nvSpPr>
        <dsp:cNvPr id="0" name=""/>
        <dsp:cNvSpPr/>
      </dsp:nvSpPr>
      <dsp:spPr>
        <a:xfrm rot="114528">
          <a:off x="1663580" y="2206743"/>
          <a:ext cx="1217916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1217916" y="326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E0E25C-3BE3-4168-AF9F-2931633509D5}">
      <dsp:nvSpPr>
        <dsp:cNvPr id="0" name=""/>
        <dsp:cNvSpPr/>
      </dsp:nvSpPr>
      <dsp:spPr>
        <a:xfrm rot="19748660">
          <a:off x="1574569" y="1430729"/>
          <a:ext cx="1262535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1262535" y="326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8321FD-A582-46F4-B9B7-41DB6E837740}">
      <dsp:nvSpPr>
        <dsp:cNvPr id="0" name=""/>
        <dsp:cNvSpPr/>
      </dsp:nvSpPr>
      <dsp:spPr>
        <a:xfrm>
          <a:off x="0" y="1980228"/>
          <a:ext cx="1956662" cy="195666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7F956D-5867-43E9-B0E7-DC51DCDE93BF}">
      <dsp:nvSpPr>
        <dsp:cNvPr id="0" name=""/>
        <dsp:cNvSpPr/>
      </dsp:nvSpPr>
      <dsp:spPr>
        <a:xfrm>
          <a:off x="2664674" y="251516"/>
          <a:ext cx="1173997" cy="11739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/>
            <a:t>педагогические работники организаций дополнительного образования детей- 15 чел.</a:t>
          </a:r>
          <a:endParaRPr lang="ru-RU" sz="800" kern="1200" dirty="0"/>
        </a:p>
      </dsp:txBody>
      <dsp:txXfrm>
        <a:off x="2664674" y="251516"/>
        <a:ext cx="1173997" cy="1173997"/>
      </dsp:txXfrm>
    </dsp:sp>
    <dsp:sp modelId="{5C870695-1830-4D47-BA88-C0A7DBF446AC}">
      <dsp:nvSpPr>
        <dsp:cNvPr id="0" name=""/>
        <dsp:cNvSpPr/>
      </dsp:nvSpPr>
      <dsp:spPr>
        <a:xfrm>
          <a:off x="2880833" y="1692188"/>
          <a:ext cx="1173997" cy="11739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/>
            <a:t>Педагогические работники дошкольных образовательных организаций  57 чел.</a:t>
          </a:r>
          <a:endParaRPr lang="ru-RU" sz="800" kern="1200" dirty="0"/>
        </a:p>
      </dsp:txBody>
      <dsp:txXfrm>
        <a:off x="2880833" y="1692188"/>
        <a:ext cx="1173997" cy="1173997"/>
      </dsp:txXfrm>
    </dsp:sp>
    <dsp:sp modelId="{0538B1C4-2E9D-42CD-9C78-2F2735E97E6B}">
      <dsp:nvSpPr>
        <dsp:cNvPr id="0" name=""/>
        <dsp:cNvSpPr/>
      </dsp:nvSpPr>
      <dsp:spPr>
        <a:xfrm>
          <a:off x="2448647" y="3204872"/>
          <a:ext cx="1173997" cy="11739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/>
            <a:t>Педагогические работники организаций общего образования 197 чел.</a:t>
          </a:r>
          <a:endParaRPr lang="ru-RU" sz="800" kern="1200" dirty="0"/>
        </a:p>
      </dsp:txBody>
      <dsp:txXfrm>
        <a:off x="2448647" y="3204872"/>
        <a:ext cx="1173997" cy="1173997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3ABA2C4-DBF4-455A-9F99-0DC404FD692F}">
      <dsp:nvSpPr>
        <dsp:cNvPr id="0" name=""/>
        <dsp:cNvSpPr/>
      </dsp:nvSpPr>
      <dsp:spPr>
        <a:xfrm rot="16200000">
          <a:off x="-846800" y="846800"/>
          <a:ext cx="3284984" cy="1591383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Основные целевые показатели программы</a:t>
          </a:r>
          <a:endParaRPr lang="ru-RU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2018  год</a:t>
          </a:r>
          <a:endParaRPr lang="ru-RU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2019 год</a:t>
          </a:r>
          <a:endParaRPr lang="ru-RU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2020 год</a:t>
          </a:r>
          <a:endParaRPr lang="ru-RU" sz="1400" kern="1200" dirty="0">
            <a:solidFill>
              <a:schemeClr val="tx1"/>
            </a:solidFill>
          </a:endParaRPr>
        </a:p>
      </dsp:txBody>
      <dsp:txXfrm rot="16200000">
        <a:off x="-846800" y="846800"/>
        <a:ext cx="3284984" cy="1591383"/>
      </dsp:txXfrm>
    </dsp:sp>
    <dsp:sp modelId="{7D3FBD8D-A0F5-450B-89B9-1D4FAB1BB996}">
      <dsp:nvSpPr>
        <dsp:cNvPr id="0" name=""/>
        <dsp:cNvSpPr/>
      </dsp:nvSpPr>
      <dsp:spPr>
        <a:xfrm rot="16200000">
          <a:off x="867965" y="846800"/>
          <a:ext cx="3284984" cy="1591383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relaxedInset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Охват обслуживания жителей МО «Жигаловский район» в сфере культуры %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81,6</a:t>
          </a:r>
          <a:endParaRPr lang="ru-RU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81,8</a:t>
          </a:r>
          <a:endParaRPr lang="ru-RU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82,0</a:t>
          </a:r>
          <a:endParaRPr lang="ru-RU" sz="1400" kern="1200" dirty="0">
            <a:solidFill>
              <a:schemeClr val="tx1"/>
            </a:solidFill>
          </a:endParaRPr>
        </a:p>
      </dsp:txBody>
      <dsp:txXfrm rot="16200000">
        <a:off x="867965" y="846800"/>
        <a:ext cx="3284984" cy="1591383"/>
      </dsp:txXfrm>
    </dsp:sp>
    <dsp:sp modelId="{7F04B161-BF4A-4F02-8933-22709B49CF07}">
      <dsp:nvSpPr>
        <dsp:cNvPr id="0" name=""/>
        <dsp:cNvSpPr/>
      </dsp:nvSpPr>
      <dsp:spPr>
        <a:xfrm rot="16200000">
          <a:off x="2578703" y="846800"/>
          <a:ext cx="3284984" cy="1591383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relaxedInset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Увеличение посещаемости библиотек на одного пользователя  ед.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0,02 ежегодно</a:t>
          </a:r>
        </a:p>
      </dsp:txBody>
      <dsp:txXfrm rot="16200000">
        <a:off x="2578703" y="846800"/>
        <a:ext cx="3284984" cy="1591383"/>
      </dsp:txXfrm>
    </dsp:sp>
    <dsp:sp modelId="{F00C114F-4497-41F8-83A4-D4CC022EFA36}">
      <dsp:nvSpPr>
        <dsp:cNvPr id="0" name=""/>
        <dsp:cNvSpPr/>
      </dsp:nvSpPr>
      <dsp:spPr>
        <a:xfrm rot="16200000">
          <a:off x="4289440" y="846800"/>
          <a:ext cx="3284984" cy="1591383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relaxedInset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Увеличение количества посещений массовых мероприятий %     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 0,2 ежегодно</a:t>
          </a:r>
        </a:p>
      </dsp:txBody>
      <dsp:txXfrm rot="16200000">
        <a:off x="4289440" y="846800"/>
        <a:ext cx="3284984" cy="1591383"/>
      </dsp:txXfrm>
    </dsp:sp>
    <dsp:sp modelId="{9550E938-55B8-4C1E-B379-B9EFE9C7625A}">
      <dsp:nvSpPr>
        <dsp:cNvPr id="0" name=""/>
        <dsp:cNvSpPr/>
      </dsp:nvSpPr>
      <dsp:spPr>
        <a:xfrm rot="16200000">
          <a:off x="6000178" y="846800"/>
          <a:ext cx="3284984" cy="1591383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relaxedInset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Доля детей до 18 лет, обучающихся в ДШИ, участвующих в конкурсах различных уровней, %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81,9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82,1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82,3</a:t>
          </a:r>
        </a:p>
      </dsp:txBody>
      <dsp:txXfrm rot="16200000">
        <a:off x="6000178" y="846800"/>
        <a:ext cx="3284984" cy="1591383"/>
      </dsp:txXfrm>
    </dsp:sp>
    <dsp:sp modelId="{23882B6F-302B-4A9F-BE28-70F377DC2B1F}">
      <dsp:nvSpPr>
        <dsp:cNvPr id="0" name=""/>
        <dsp:cNvSpPr/>
      </dsp:nvSpPr>
      <dsp:spPr>
        <a:xfrm rot="16200000">
          <a:off x="7710916" y="846800"/>
          <a:ext cx="3284984" cy="1591383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relaxedInset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Удовлетворенность качеством оказания муниципальных услуг в сфере культуры, %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78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80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82</a:t>
          </a:r>
        </a:p>
      </dsp:txBody>
      <dsp:txXfrm rot="16200000">
        <a:off x="7710916" y="846800"/>
        <a:ext cx="3284984" cy="1591383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ED90889-0072-4EF8-8B75-09FECB726C8A}">
      <dsp:nvSpPr>
        <dsp:cNvPr id="0" name=""/>
        <dsp:cNvSpPr/>
      </dsp:nvSpPr>
      <dsp:spPr>
        <a:xfrm rot="15681277">
          <a:off x="436733" y="1785820"/>
          <a:ext cx="908922" cy="67148"/>
        </a:xfrm>
        <a:custGeom>
          <a:avLst/>
          <a:gdLst/>
          <a:ahLst/>
          <a:cxnLst/>
          <a:rect l="0" t="0" r="0" b="0"/>
          <a:pathLst>
            <a:path>
              <a:moveTo>
                <a:pt x="0" y="33574"/>
              </a:moveTo>
              <a:lnTo>
                <a:pt x="908922" y="335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E0E25C-3BE3-4168-AF9F-2931633509D5}">
      <dsp:nvSpPr>
        <dsp:cNvPr id="0" name=""/>
        <dsp:cNvSpPr/>
      </dsp:nvSpPr>
      <dsp:spPr>
        <a:xfrm rot="19313231">
          <a:off x="1725865" y="2077975"/>
          <a:ext cx="1041085" cy="67148"/>
        </a:xfrm>
        <a:custGeom>
          <a:avLst/>
          <a:gdLst/>
          <a:ahLst/>
          <a:cxnLst/>
          <a:rect l="0" t="0" r="0" b="0"/>
          <a:pathLst>
            <a:path>
              <a:moveTo>
                <a:pt x="0" y="33574"/>
              </a:moveTo>
              <a:lnTo>
                <a:pt x="1041085" y="335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8321FD-A582-46F4-B9B7-41DB6E837740}">
      <dsp:nvSpPr>
        <dsp:cNvPr id="0" name=""/>
        <dsp:cNvSpPr/>
      </dsp:nvSpPr>
      <dsp:spPr>
        <a:xfrm>
          <a:off x="216022" y="864093"/>
          <a:ext cx="2124435" cy="199199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7F956D-5867-43E9-B0E7-DC51DCDE93BF}">
      <dsp:nvSpPr>
        <dsp:cNvPr id="0" name=""/>
        <dsp:cNvSpPr/>
      </dsp:nvSpPr>
      <dsp:spPr>
        <a:xfrm>
          <a:off x="2520280" y="720082"/>
          <a:ext cx="1305510" cy="13291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/>
            <a:t>Педагогические работники организаций дополнительного образования детей- 8 чел.</a:t>
          </a:r>
          <a:endParaRPr lang="ru-RU" sz="900" kern="1200" dirty="0"/>
        </a:p>
      </dsp:txBody>
      <dsp:txXfrm>
        <a:off x="2520280" y="720082"/>
        <a:ext cx="1305510" cy="1329127"/>
      </dsp:txXfrm>
    </dsp:sp>
    <dsp:sp modelId="{5C870695-1830-4D47-BA88-C0A7DBF446AC}">
      <dsp:nvSpPr>
        <dsp:cNvPr id="0" name=""/>
        <dsp:cNvSpPr/>
      </dsp:nvSpPr>
      <dsp:spPr>
        <a:xfrm>
          <a:off x="72004" y="72003"/>
          <a:ext cx="1305510" cy="13055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/>
            <a:t>Работники культуры 20  чел.</a:t>
          </a:r>
          <a:endParaRPr lang="ru-RU" sz="900" kern="1200" dirty="0"/>
        </a:p>
      </dsp:txBody>
      <dsp:txXfrm>
        <a:off x="72004" y="72003"/>
        <a:ext cx="1305510" cy="1305510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3ABA2C4-DBF4-455A-9F99-0DC404FD692F}">
      <dsp:nvSpPr>
        <dsp:cNvPr id="0" name=""/>
        <dsp:cNvSpPr/>
      </dsp:nvSpPr>
      <dsp:spPr>
        <a:xfrm rot="16200000">
          <a:off x="-240653" y="241409"/>
          <a:ext cx="2448271" cy="1965452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Основные целевые показатели программы</a:t>
          </a:r>
          <a:endParaRPr lang="ru-RU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2018 – 2020 г.г.(ежегодно)</a:t>
          </a:r>
          <a:endParaRPr lang="ru-RU" sz="1400" kern="1200" dirty="0">
            <a:solidFill>
              <a:schemeClr val="tx1"/>
            </a:solidFill>
          </a:endParaRPr>
        </a:p>
      </dsp:txBody>
      <dsp:txXfrm rot="16200000">
        <a:off x="-240653" y="241409"/>
        <a:ext cx="2448271" cy="1965452"/>
      </dsp:txXfrm>
    </dsp:sp>
    <dsp:sp modelId="{7D3FBD8D-A0F5-450B-89B9-1D4FAB1BB996}">
      <dsp:nvSpPr>
        <dsp:cNvPr id="0" name=""/>
        <dsp:cNvSpPr/>
      </dsp:nvSpPr>
      <dsp:spPr>
        <a:xfrm rot="16200000">
          <a:off x="1872208" y="241409"/>
          <a:ext cx="2448271" cy="1965452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relaxedInset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Увеличение (прирост) количества посещений массовых мероприятий, %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0,3</a:t>
          </a:r>
          <a:endParaRPr lang="ru-RU" sz="1400" kern="1200" dirty="0">
            <a:solidFill>
              <a:schemeClr val="tx1"/>
            </a:solidFill>
          </a:endParaRPr>
        </a:p>
      </dsp:txBody>
      <dsp:txXfrm rot="16200000">
        <a:off x="1872208" y="241409"/>
        <a:ext cx="2448271" cy="1965452"/>
      </dsp:txXfrm>
    </dsp:sp>
    <dsp:sp modelId="{7F04B161-BF4A-4F02-8933-22709B49CF07}">
      <dsp:nvSpPr>
        <dsp:cNvPr id="0" name=""/>
        <dsp:cNvSpPr/>
      </dsp:nvSpPr>
      <dsp:spPr>
        <a:xfrm rot="16200000">
          <a:off x="3985069" y="241409"/>
          <a:ext cx="2448271" cy="1965452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relaxedInset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Увеличение количества проведенных мероприятий,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  2 единицы</a:t>
          </a:r>
          <a:endParaRPr lang="ru-RU" sz="1400" kern="1200" dirty="0">
            <a:solidFill>
              <a:schemeClr val="tx1"/>
            </a:solidFill>
          </a:endParaRPr>
        </a:p>
      </dsp:txBody>
      <dsp:txXfrm rot="16200000">
        <a:off x="3985069" y="241409"/>
        <a:ext cx="2448271" cy="1965452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3ABA2C4-DBF4-455A-9F99-0DC404FD692F}">
      <dsp:nvSpPr>
        <dsp:cNvPr id="0" name=""/>
        <dsp:cNvSpPr/>
      </dsp:nvSpPr>
      <dsp:spPr>
        <a:xfrm rot="16200000">
          <a:off x="269683" y="-266584"/>
          <a:ext cx="2448271" cy="2981440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softRound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Основные целевые показатели программы</a:t>
          </a:r>
          <a:endParaRPr lang="ru-RU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2018 год</a:t>
          </a:r>
          <a:endParaRPr lang="ru-RU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2019 год</a:t>
          </a:r>
          <a:endParaRPr lang="ru-RU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2020 год</a:t>
          </a:r>
          <a:endParaRPr lang="ru-RU" sz="1400" kern="1200" dirty="0">
            <a:solidFill>
              <a:schemeClr val="tx1"/>
            </a:solidFill>
          </a:endParaRPr>
        </a:p>
      </dsp:txBody>
      <dsp:txXfrm rot="16200000">
        <a:off x="269683" y="-266584"/>
        <a:ext cx="2448271" cy="2981440"/>
      </dsp:txXfrm>
    </dsp:sp>
    <dsp:sp modelId="{7D3FBD8D-A0F5-450B-89B9-1D4FAB1BB996}">
      <dsp:nvSpPr>
        <dsp:cNvPr id="0" name=""/>
        <dsp:cNvSpPr/>
      </dsp:nvSpPr>
      <dsp:spPr>
        <a:xfrm rot="16200000">
          <a:off x="3474732" y="-266584"/>
          <a:ext cx="2448271" cy="2981440"/>
        </a:xfrm>
        <a:prstGeom prst="flowChartManualOperation">
          <a:avLst/>
        </a:prstGeom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isometricOffAxis2Left" zoom="92000"/>
          <a:lightRig rig="threePt" dir="t">
            <a:rot lat="0" lon="0" rev="0"/>
          </a:lightRig>
        </a:scene3d>
        <a:sp3d extrusionH="38100" prstMaterial="clear">
          <a:bevelT w="260350" h="50800" prst="relaxedInset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Доля граждан, систематически занимающихся физической культурой и спортом в общей численности населения МО «Жигаловский район»,  %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26,3</a:t>
          </a:r>
          <a:endParaRPr lang="ru-RU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28,1</a:t>
          </a:r>
          <a:endParaRPr lang="ru-RU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30,0</a:t>
          </a:r>
          <a:endParaRPr lang="ru-RU" sz="1400" kern="1200" dirty="0">
            <a:solidFill>
              <a:schemeClr val="tx1"/>
            </a:solidFill>
          </a:endParaRPr>
        </a:p>
      </dsp:txBody>
      <dsp:txXfrm rot="16200000">
        <a:off x="3474732" y="-266584"/>
        <a:ext cx="2448271" cy="2981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0.49206</cdr:x>
      <cdr:y>0.45691</cdr:y>
    </cdr:from>
    <cdr:to>
      <cdr:x>0.65054</cdr:x>
      <cdr:y>0.5553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2680890" y="1301268"/>
          <a:ext cx="863447" cy="2802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2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(88,3%)</a:t>
          </a:r>
          <a:endParaRPr lang="ru-RU" sz="12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0.25974</cdr:x>
      <cdr:y>0.16773</cdr:y>
    </cdr:from>
    <cdr:to>
      <cdr:x>0.38961</cdr:x>
      <cdr:y>0.25511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1415141" y="477691"/>
          <a:ext cx="707571" cy="24885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</a:rPr>
            <a:t>(146,3%)</a:t>
          </a:r>
          <a:endParaRPr lang="ru-RU" sz="10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0.15898</cdr:x>
      <cdr:y>0.5052</cdr:y>
    </cdr:from>
    <cdr:to>
      <cdr:x>0.33358</cdr:x>
      <cdr:y>0.59258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866171" y="1438797"/>
          <a:ext cx="951273" cy="24885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(143,6%)</a:t>
          </a:r>
          <a:endParaRPr lang="ru-RU" sz="10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tx1"/>
            </a:solidFill>
            <a:effectLst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0.60319</cdr:x>
      <cdr:y>0.78987</cdr:y>
    </cdr:from>
    <cdr:to>
      <cdr:x>0.77966</cdr:x>
      <cdr:y>0.92523</cdr:y>
    </cdr:to>
    <cdr:sp macro="" textlink="">
      <cdr:nvSpPr>
        <cdr:cNvPr id="2" name="Прямоугольник 1"/>
        <cdr:cNvSpPr/>
      </cdr:nvSpPr>
      <cdr:spPr>
        <a:xfrm xmlns:a="http://schemas.openxmlformats.org/drawingml/2006/main" rot="10800000" flipV="1">
          <a:off x="2895674" y="1452030"/>
          <a:ext cx="847162" cy="24885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(103,1%)</a:t>
          </a:r>
          <a:endParaRPr lang="ru-RU" sz="10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0.77966</cdr:x>
      <cdr:y>0.77859</cdr:y>
    </cdr:from>
    <cdr:to>
      <cdr:x>1</cdr:x>
      <cdr:y>0.91396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3742836" y="1431301"/>
          <a:ext cx="1057764" cy="24885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(101,5%)</a:t>
          </a:r>
          <a:endParaRPr lang="ru-RU" sz="10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tx1"/>
            </a:solidFill>
            <a:effectLst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0.331</cdr:x>
      <cdr:y>0.19675</cdr:y>
    </cdr:from>
    <cdr:to>
      <cdr:x>0.4085</cdr:x>
      <cdr:y>0.2535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831192" y="981999"/>
          <a:ext cx="662892" cy="28324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32004" rIns="36576" bIns="32004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275" b="0" i="0" u="none" strike="noStrike" baseline="0">
              <a:solidFill>
                <a:srgbClr val="000000"/>
              </a:solidFill>
              <a:latin typeface="Calibri"/>
              <a:cs typeface="Calibri"/>
            </a:rPr>
            <a:t>60(10)</a:t>
          </a:r>
          <a:r>
            <a:rPr lang="ru-RU" sz="1650" b="0" i="0" u="none" strike="noStrike" baseline="0">
              <a:solidFill>
                <a:srgbClr val="000000"/>
              </a:solidFill>
              <a:latin typeface="Calibri"/>
              <a:cs typeface="Calibri"/>
            </a:rPr>
            <a:t>%)</a:t>
          </a:r>
        </a:p>
      </cdr:txBody>
    </cdr:sp>
  </cdr:relSizeAnchor>
  <cdr:relSizeAnchor xmlns:cdr="http://schemas.openxmlformats.org/drawingml/2006/chartDrawing">
    <cdr:from>
      <cdr:x>0.50025</cdr:x>
      <cdr:y>0.49925</cdr:y>
    </cdr:from>
    <cdr:to>
      <cdr:x>0.525</cdr:x>
      <cdr:y>0.55825</cdr:y>
    </cdr:to>
    <cdr:sp macro="" textlink="">
      <cdr:nvSpPr>
        <cdr:cNvPr id="102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278863" y="2491807"/>
          <a:ext cx="211698" cy="2944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0.50025</cdr:x>
      <cdr:y>0.49975</cdr:y>
    </cdr:from>
    <cdr:to>
      <cdr:x>0.50475</cdr:x>
      <cdr:y>0.5725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174036" y="2551424"/>
          <a:ext cx="37548" cy="3714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</cdr:sp>
  </cdr:relSizeAnchor>
  <cdr:relSizeAnchor xmlns:cdr="http://schemas.openxmlformats.org/drawingml/2006/chartDrawing">
    <cdr:from>
      <cdr:x>0.50025</cdr:x>
      <cdr:y>0.49975</cdr:y>
    </cdr:from>
    <cdr:to>
      <cdr:x>0.50475</cdr:x>
      <cdr:y>0.53525</cdr:y>
    </cdr:to>
    <cdr:sp macro="" textlink="">
      <cdr:nvSpPr>
        <cdr:cNvPr id="1027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174036" y="2551424"/>
          <a:ext cx="37548" cy="18124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</cdr:sp>
  </cdr:relSizeAnchor>
  <cdr:relSizeAnchor xmlns:cdr="http://schemas.openxmlformats.org/drawingml/2006/chartDrawing">
    <cdr:from>
      <cdr:x>0.34275</cdr:x>
      <cdr:y>0.675</cdr:y>
    </cdr:from>
    <cdr:to>
      <cdr:x>0.39075</cdr:x>
      <cdr:y>0.74775</cdr:y>
    </cdr:to>
    <cdr:sp macro="" textlink="">
      <cdr:nvSpPr>
        <cdr:cNvPr id="1028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859872" y="3446145"/>
          <a:ext cx="400507" cy="3714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27432" tIns="27432" rIns="27432" bIns="27432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200" b="1" i="0" u="none" strike="noStrike" baseline="0">
              <a:solidFill>
                <a:srgbClr val="000000"/>
              </a:solidFill>
              <a:latin typeface="Arial"/>
              <a:cs typeface="Arial"/>
            </a:rPr>
            <a:t>88</a:t>
          </a:r>
        </a:p>
      </cdr:txBody>
    </cdr:sp>
  </cdr:relSizeAnchor>
  <cdr:relSizeAnchor xmlns:cdr="http://schemas.openxmlformats.org/drawingml/2006/chartDrawing">
    <cdr:from>
      <cdr:x>0.50025</cdr:x>
      <cdr:y>0.49975</cdr:y>
    </cdr:from>
    <cdr:to>
      <cdr:x>0.56525</cdr:x>
      <cdr:y>0.5725</cdr:y>
    </cdr:to>
    <cdr:sp macro="" textlink="">
      <cdr:nvSpPr>
        <cdr:cNvPr id="1029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174036" y="2551424"/>
          <a:ext cx="542353" cy="3714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27432" tIns="27432" rIns="27432" bIns="27432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400" b="1" i="0" u="none" strike="noStrike" baseline="0">
              <a:solidFill>
                <a:srgbClr val="000000"/>
              </a:solidFill>
              <a:latin typeface="Arial"/>
              <a:cs typeface="Arial"/>
            </a:rPr>
            <a:t>323</a:t>
          </a:r>
        </a:p>
      </cdr:txBody>
    </cdr:sp>
  </cdr:relSizeAnchor>
  <cdr:relSizeAnchor xmlns:cdr="http://schemas.openxmlformats.org/drawingml/2006/chartDrawing">
    <cdr:from>
      <cdr:x>0.50025</cdr:x>
      <cdr:y>0.49975</cdr:y>
    </cdr:from>
    <cdr:to>
      <cdr:x>0.507</cdr:x>
      <cdr:y>0.53525</cdr:y>
    </cdr:to>
    <cdr:sp macro="" textlink="">
      <cdr:nvSpPr>
        <cdr:cNvPr id="1030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174036" y="2551424"/>
          <a:ext cx="56321" cy="18124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180E8E0-C5D7-4449-8FDC-AC898F1F9326}" type="datetimeFigureOut">
              <a:rPr lang="ru-RU"/>
              <a:pPr>
                <a:defRPr/>
              </a:pPr>
              <a:t>09.07.2018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FDEEA8B-39FB-41CC-9250-9095FD5BE5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169D25-917E-43DE-855C-67282CF8980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2E463-FF35-4ED2-8331-AA58469BDE4E}" type="datetimeFigureOut">
              <a:rPr lang="ru-RU"/>
              <a:pPr>
                <a:defRPr/>
              </a:pPr>
              <a:t>09.07.2018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AA265-5282-4360-A614-320E0DBDBB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C78FA-5BB8-4C1D-934A-1F6AD56F39B0}" type="datetimeFigureOut">
              <a:rPr lang="ru-RU"/>
              <a:pPr>
                <a:defRPr/>
              </a:pPr>
              <a:t>09.07.2018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01AD6-6DCE-42CA-B964-A73BB31152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A1227-C85B-46F5-A10B-30A80D83250A}" type="datetimeFigureOut">
              <a:rPr lang="ru-RU"/>
              <a:pPr>
                <a:defRPr/>
              </a:pPr>
              <a:t>09.07.2018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4D036-F94B-4AE2-9869-73CEF3DCA2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3E9CB-D3F4-4B1E-96EC-78D4C80EAD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5569F-BD68-4778-A848-FA3651B8771A}" type="datetimeFigureOut">
              <a:rPr lang="ru-RU"/>
              <a:pPr>
                <a:defRPr/>
              </a:pPr>
              <a:t>09.07.2018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B73DD-1987-4813-92C0-58DE3198F6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23125-4CA6-4CE1-9B99-22FFA18173C5}" type="datetimeFigureOut">
              <a:rPr lang="ru-RU"/>
              <a:pPr>
                <a:defRPr/>
              </a:pPr>
              <a:t>09.07.2018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392DC-62C1-485B-8846-EC923F02A1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44B42-5467-4E7C-8E57-446145D3899F}" type="datetimeFigureOut">
              <a:rPr lang="ru-RU"/>
              <a:pPr>
                <a:defRPr/>
              </a:pPr>
              <a:t>09.07.2018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1C927-0DB1-41CF-B625-CD02C844E2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5BCA1-0C32-4EF4-8E49-97407308DBA1}" type="datetimeFigureOut">
              <a:rPr lang="ru-RU"/>
              <a:pPr>
                <a:defRPr/>
              </a:pPr>
              <a:t>09.07.2018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0038B-49F1-4766-B2F9-BA7608653C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9CDBA-77EB-41C7-A800-5E0F0DC8EF34}" type="datetimeFigureOut">
              <a:rPr lang="ru-RU"/>
              <a:pPr>
                <a:defRPr/>
              </a:pPr>
              <a:t>09.07.2018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BC5E4-5E9D-4452-B17C-6B1FFC88C1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2C7BF-EA7C-40AA-BF96-CE1BCF662349}" type="datetimeFigureOut">
              <a:rPr lang="ru-RU"/>
              <a:pPr>
                <a:defRPr/>
              </a:pPr>
              <a:t>09.07.2018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8B2E3-DF8E-455D-BA61-20E6297BBD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B2905-C033-4638-930A-8430ABA828E4}" type="datetimeFigureOut">
              <a:rPr lang="ru-RU"/>
              <a:pPr>
                <a:defRPr/>
              </a:pPr>
              <a:t>09.07.2018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85570-CB3A-442F-A123-FEC3072762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152DE-9065-4B25-89E1-3C34ECC4B945}" type="datetimeFigureOut">
              <a:rPr lang="ru-RU"/>
              <a:pPr>
                <a:defRPr/>
              </a:pPr>
              <a:t>09.07.2018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9623D-A975-4CCB-B9E5-A5E438A636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379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496C7D0-0B72-4B3D-AB31-210186C422B3}" type="datetimeFigureOut">
              <a:rPr lang="ru-RU"/>
              <a:pPr>
                <a:defRPr/>
              </a:pPr>
              <a:t>09.07.2018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472519B-E753-44EA-AB66-F965BAE573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C%D1%83%D0%BD%D0%B8%D1%86%D0%B8%D0%BF%D0%B0%D0%BB%D1%8C%D0%BD%D1%8B%D0%B9_%D1%80%D0%B0%D0%B9%D0%BE%D0%BD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s://ru.wikipedia.org/wiki/%D0%9C%D1%83%D0%BD%D0%B8%D1%86%D0%B8%D0%BF%D0%B0%D0%BB%D1%8C%D0%BD%D0%BE%D0%B5_%D0%BE%D0%B1%D1%80%D0%B0%D0%B7%D0%BE%D0%B2%D0%B0%D0%BD%D0%B8%D0%B5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ru.wikipedia.org/wiki/%D0%A0%D0%B0%D0%B9%D0%BE%D0%BD%D1%8B_%D0%A0%D0%BE%D1%81%D1%81%D0%B8%D0%B8" TargetMode="External"/><Relationship Id="rId5" Type="http://schemas.openxmlformats.org/officeDocument/2006/relationships/hyperlink" Target="https://ru.wikipedia.org/wiki/%D0%90%D0%B4%D0%BC%D0%B8%D0%BD%D0%B8%D1%81%D1%82%D1%80%D0%B0%D1%82%D0%B8%D0%B2%D0%BD%D0%BE-%D1%82%D0%B5%D1%80%D1%80%D0%B8%D1%82%D0%BE%D1%80%D0%B8%D0%B0%D0%BB%D1%8C%D0%BD%D0%BE%D0%B5_%D0%B4%D0%B5%D0%BB%D0%B5%D0%BD%D0%B8%D0%B5_%D0%98%D1%80%D0%BA%D1%83%D1%82%D1%81%D0%BA%D0%BE%D0%B9_%D0%BE%D0%B1%D0%BB%D0%B0%D1%81%D1%82%D0%B8" TargetMode="External"/><Relationship Id="rId10" Type="http://schemas.openxmlformats.org/officeDocument/2006/relationships/hyperlink" Target="https://ru.wikipedia.org/wiki/%D0%A0%D0%BE%D1%81%D1%81%D0%B8%D1%8F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ru.wikipedia.org/wiki/%D0%98%D1%80%D0%BA%D1%83%D1%82%D1%81%D0%BA%D0%B0%D1%8F_%D0%BE%D0%B1%D0%BB%D0%B0%D1%81%D1%82%D1%8C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chart" Target="../charts/chart2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4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9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31.jpe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10" Type="http://schemas.openxmlformats.org/officeDocument/2006/relationships/image" Target="../media/image25.jpeg"/><Relationship Id="rId4" Type="http://schemas.openxmlformats.org/officeDocument/2006/relationships/image" Target="../media/image32.jpeg"/><Relationship Id="rId9" Type="http://schemas.microsoft.com/office/2007/relationships/diagramDrawing" Target="../diagrams/drawing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33.jpeg"/><Relationship Id="rId7" Type="http://schemas.openxmlformats.org/officeDocument/2006/relationships/diagramQuickStyle" Target="../diagrams/quickStyle9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10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microsoft.com/office/2007/relationships/diagramDrawing" Target="../diagrams/drawing9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36.jpeg"/><Relationship Id="rId7" Type="http://schemas.openxmlformats.org/officeDocument/2006/relationships/diagramColors" Target="../diagrams/colors10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garantf1://86367.0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38.jpeg"/><Relationship Id="rId7" Type="http://schemas.openxmlformats.org/officeDocument/2006/relationships/diagramColors" Target="../diagrams/colors1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40.jpeg"/><Relationship Id="rId7" Type="http://schemas.openxmlformats.org/officeDocument/2006/relationships/diagramColors" Target="../diagrams/colors1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43.jpeg"/><Relationship Id="rId7" Type="http://schemas.openxmlformats.org/officeDocument/2006/relationships/diagramColors" Target="../diagrams/colors1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10" Type="http://schemas.openxmlformats.org/officeDocument/2006/relationships/image" Target="../media/image44.jpeg"/><Relationship Id="rId4" Type="http://schemas.openxmlformats.org/officeDocument/2006/relationships/diagramData" Target="../diagrams/data14.xml"/><Relationship Id="rId9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jfinupr@irmail.ru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57.png"/><Relationship Id="rId7" Type="http://schemas.openxmlformats.org/officeDocument/2006/relationships/diagramColors" Target="../diagrams/colors1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2.xml"/><Relationship Id="rId7" Type="http://schemas.openxmlformats.org/officeDocument/2006/relationships/chart" Target="../charts/chart5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chart" Target="../charts/chart7.xml"/><Relationship Id="rId7" Type="http://schemas.openxmlformats.org/officeDocument/2006/relationships/chart" Target="../charts/chart1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9.xml"/><Relationship Id="rId5" Type="http://schemas.openxmlformats.org/officeDocument/2006/relationships/image" Target="../media/image5.jpeg"/><Relationship Id="rId4" Type="http://schemas.openxmlformats.org/officeDocument/2006/relationships/chart" Target="../charts/chart8.xml"/><Relationship Id="rId9" Type="http://schemas.openxmlformats.org/officeDocument/2006/relationships/chart" Target="../charts/char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116632"/>
            <a:ext cx="9144000" cy="57861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БЮДЖЕТ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МУНИЦИПАЛЬНОГО ОБРАЗОВАНИЯ «ЖИГАЛОВСКИЙ РАЙОН»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НА 2018 ГОД И ПЛАНОВЫЙ ПЕРИОД 2019 И 2020 ГОДОВ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(БЮДЖЕТ ДЛЯ ГРАЖДАН)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 cstate="print">
            <a:lum bright="2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755576" y="1556792"/>
          <a:ext cx="7848872" cy="4569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67545" y="260648"/>
            <a:ext cx="8208911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Документы, на основе которых составляется бюджет </a:t>
            </a:r>
            <a:b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</a:b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МО «Жигаловский район»</a:t>
            </a:r>
          </a:p>
        </p:txBody>
      </p:sp>
      <p:sp>
        <p:nvSpPr>
          <p:cNvPr id="11" name="Прямоугольник 10"/>
          <p:cNvSpPr/>
          <p:nvPr/>
        </p:nvSpPr>
        <p:spPr>
          <a:xfrm rot="16200000">
            <a:off x="346796" y="3419996"/>
            <a:ext cx="3960438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+mn-lt"/>
              </a:rPr>
              <a:t>Бюджет МО «Жигаловский район»</a:t>
            </a:r>
          </a:p>
        </p:txBody>
      </p:sp>
      <p:sp>
        <p:nvSpPr>
          <p:cNvPr id="25605" name="Прямоугольник 37"/>
          <p:cNvSpPr>
            <a:spLocks noChangeArrowheads="1"/>
          </p:cNvSpPr>
          <p:nvPr/>
        </p:nvSpPr>
        <p:spPr bwMode="auto">
          <a:xfrm>
            <a:off x="5148263" y="2060575"/>
            <a:ext cx="3600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Calibri" pitchFamily="34" charset="0"/>
              </a:rPr>
              <a:t> </a:t>
            </a:r>
            <a:endParaRPr lang="ru-RU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20" name="Содержимое 5"/>
          <p:cNvGraphicFramePr>
            <a:graphicFrameLocks noGrp="1"/>
          </p:cNvGraphicFramePr>
          <p:nvPr>
            <p:ph idx="1"/>
          </p:nvPr>
        </p:nvGraphicFramePr>
        <p:xfrm>
          <a:off x="508000" y="1651000"/>
          <a:ext cx="8128000" cy="4424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 cstate="print">
            <a:lum bright="26000" contrast="3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Диаграмма 7"/>
          <p:cNvGraphicFramePr>
            <a:graphicFrameLocks/>
          </p:cNvGraphicFramePr>
          <p:nvPr/>
        </p:nvGraphicFramePr>
        <p:xfrm>
          <a:off x="230188" y="1463675"/>
          <a:ext cx="5443537" cy="2994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39552" y="260648"/>
            <a:ext cx="828092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Основные характеристики бюджета, млн.рублей</a:t>
            </a:r>
          </a:p>
        </p:txBody>
      </p:sp>
      <p:graphicFrame>
        <p:nvGraphicFramePr>
          <p:cNvPr id="22" name="Диаграмма 11"/>
          <p:cNvGraphicFramePr>
            <a:graphicFrameLocks/>
          </p:cNvGraphicFramePr>
          <p:nvPr/>
        </p:nvGraphicFramePr>
        <p:xfrm>
          <a:off x="4139952" y="4509120"/>
          <a:ext cx="4702497" cy="218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2915816" y="2204864"/>
            <a:ext cx="720081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(88,6%)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635896" y="2420888"/>
            <a:ext cx="648072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(67,2%)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067944" y="2996952"/>
            <a:ext cx="648072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(66,8%)</a:t>
            </a:r>
          </a:p>
        </p:txBody>
      </p:sp>
      <p:sp>
        <p:nvSpPr>
          <p:cNvPr id="16" name="Прямоугольник 15"/>
          <p:cNvSpPr/>
          <p:nvPr/>
        </p:nvSpPr>
        <p:spPr>
          <a:xfrm flipH="1">
            <a:off x="5220071" y="2663201"/>
            <a:ext cx="1152127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(100,8%)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08104" y="3068960"/>
            <a:ext cx="648072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(100,8%)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868144" y="5949280"/>
            <a:ext cx="720080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(123,1%)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79513" y="5733256"/>
            <a:ext cx="3528391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% - соотношение к прошлому периоду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 cstate="print">
            <a:lum bright="1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трелка вправо 17"/>
          <p:cNvSpPr/>
          <p:nvPr/>
        </p:nvSpPr>
        <p:spPr>
          <a:xfrm>
            <a:off x="306190" y="1206500"/>
            <a:ext cx="2890042" cy="5759276"/>
          </a:xfrm>
          <a:prstGeom prst="rightArrow">
            <a:avLst>
              <a:gd name="adj1" fmla="val 64076"/>
              <a:gd name="adj2" fmla="val 20991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884682" y="2263076"/>
            <a:ext cx="1872208" cy="4616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>
                <a:latin typeface="Tahoma" pitchFamily="34" charset="0"/>
                <a:cs typeface="Tahoma" pitchFamily="34" charset="0"/>
              </a:rPr>
              <a:t>Налог на доходы физических лиц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9282" y="2850209"/>
            <a:ext cx="1872208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>
                <a:latin typeface="+mn-lt"/>
                <a:cs typeface="Tahoma" pitchFamily="34" charset="0"/>
              </a:rPr>
              <a:t>60,6 млн.</a:t>
            </a:r>
            <a:r>
              <a:rPr lang="ru-RU" sz="1200">
                <a:latin typeface="Tahoma" pitchFamily="34" charset="0"/>
                <a:cs typeface="Tahoma" pitchFamily="34" charset="0"/>
              </a:rPr>
              <a:t> руб.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84681" y="3122933"/>
            <a:ext cx="1872208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>
                <a:latin typeface="+mn-lt"/>
                <a:cs typeface="Tahoma" pitchFamily="34" charset="0"/>
              </a:rPr>
              <a:t> н</a:t>
            </a:r>
            <a:r>
              <a:rPr lang="ru-RU" sz="1200">
                <a:latin typeface="Tahoma" pitchFamily="34" charset="0"/>
                <a:cs typeface="Tahoma" pitchFamily="34" charset="0"/>
              </a:rPr>
              <a:t>алог</a:t>
            </a:r>
            <a:r>
              <a:rPr lang="ru-RU" sz="1200">
                <a:latin typeface="+mn-lt"/>
                <a:cs typeface="Tahoma" pitchFamily="34" charset="0"/>
              </a:rPr>
              <a:t>овые доходы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4681" y="3416668"/>
            <a:ext cx="1859979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>
                <a:latin typeface="+mn-lt"/>
                <a:cs typeface="Tahoma" pitchFamily="34" charset="0"/>
              </a:rPr>
              <a:t>6,9 млн.</a:t>
            </a:r>
            <a:r>
              <a:rPr lang="ru-RU" sz="1200">
                <a:latin typeface="Tahoma" pitchFamily="34" charset="0"/>
                <a:cs typeface="Tahoma" pitchFamily="34" charset="0"/>
              </a:rPr>
              <a:t> руб.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59282" y="3678809"/>
            <a:ext cx="1872208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n-lt"/>
                <a:cs typeface="Tahoma" pitchFamily="34" charset="0"/>
              </a:rPr>
              <a:t>Неналоговые доходы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68112" y="4146270"/>
            <a:ext cx="1872208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n-lt"/>
                <a:cs typeface="Tahoma" pitchFamily="34" charset="0"/>
              </a:rPr>
              <a:t>16,8 млн. руб.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71510" y="4417542"/>
            <a:ext cx="1872208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>
                <a:latin typeface="Tahoma" pitchFamily="34" charset="0"/>
                <a:cs typeface="Tahoma" pitchFamily="34" charset="0"/>
              </a:rPr>
              <a:t>Безвозмездные поступления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68112" y="4865901"/>
            <a:ext cx="1872208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>
                <a:latin typeface="+mn-lt"/>
                <a:cs typeface="Tahoma" pitchFamily="34" charset="0"/>
              </a:rPr>
              <a:t>533,1 млн. руб.</a:t>
            </a:r>
            <a:r>
              <a:rPr lang="ru-RU" sz="1200">
                <a:latin typeface="Tahoma" pitchFamily="34" charset="0"/>
                <a:cs typeface="Tahoma" pitchFamily="34" charset="0"/>
              </a:rPr>
              <a:t> руб.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8112" y="5141459"/>
            <a:ext cx="1872208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9" name="Стрелка вправо 28"/>
          <p:cNvSpPr/>
          <p:nvPr/>
        </p:nvSpPr>
        <p:spPr>
          <a:xfrm>
            <a:off x="5892527" y="1206500"/>
            <a:ext cx="3080345" cy="5759276"/>
          </a:xfrm>
          <a:prstGeom prst="rightArrow">
            <a:avLst>
              <a:gd name="adj1" fmla="val 64076"/>
              <a:gd name="adj2" fmla="val 20991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5963257" y="2378964"/>
            <a:ext cx="2079500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>
                <a:latin typeface="Tahoma" pitchFamily="34" charset="0"/>
                <a:cs typeface="Tahoma" pitchFamily="34" charset="0"/>
              </a:rPr>
              <a:t>Национальная экономика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63255" y="2655963"/>
            <a:ext cx="2079502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ahoma" pitchFamily="34" charset="0"/>
                <a:cs typeface="Tahoma" pitchFamily="34" charset="0"/>
              </a:rPr>
              <a:t>3,3 млн. руб.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963255" y="2920143"/>
            <a:ext cx="2079501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>
                <a:latin typeface="Tahoma" pitchFamily="34" charset="0"/>
                <a:cs typeface="Tahoma" pitchFamily="34" charset="0"/>
              </a:rPr>
              <a:t>Образование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63255" y="3165699"/>
            <a:ext cx="2079502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ahoma" pitchFamily="34" charset="0"/>
                <a:cs typeface="Tahoma" pitchFamily="34" charset="0"/>
              </a:rPr>
              <a:t>513,6 руб.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63254" y="3444792"/>
            <a:ext cx="2079502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>
                <a:latin typeface="Tahoma" pitchFamily="34" charset="0"/>
                <a:cs typeface="Tahoma" pitchFamily="34" charset="0"/>
              </a:rPr>
              <a:t>Культура и спорт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63257" y="3721791"/>
            <a:ext cx="2079500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ahoma" pitchFamily="34" charset="0"/>
                <a:cs typeface="Tahoma" pitchFamily="34" charset="0"/>
              </a:rPr>
              <a:t>17,9 млн. руб.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61768" y="4001975"/>
            <a:ext cx="2079500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>
                <a:latin typeface="Tahoma" pitchFamily="34" charset="0"/>
                <a:cs typeface="Tahoma" pitchFamily="34" charset="0"/>
              </a:rPr>
              <a:t>Социальная политика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961768" y="4279043"/>
            <a:ext cx="2079500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ahoma" pitchFamily="34" charset="0"/>
                <a:cs typeface="Tahoma" pitchFamily="34" charset="0"/>
              </a:rPr>
              <a:t>9,1 млн. руб.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961768" y="4507321"/>
            <a:ext cx="207950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ahoma" pitchFamily="34" charset="0"/>
                <a:cs typeface="Tahoma" pitchFamily="34" charset="0"/>
              </a:rPr>
              <a:t>Жилищно-коммунальное хозяйство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958568" y="4962487"/>
            <a:ext cx="2079500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ahoma" pitchFamily="34" charset="0"/>
                <a:cs typeface="Tahoma" pitchFamily="34" charset="0"/>
              </a:rPr>
              <a:t>7,8 млн. руб.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963257" y="5211369"/>
            <a:ext cx="2079500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>
                <a:latin typeface="Tahoma" pitchFamily="34" charset="0"/>
                <a:cs typeface="Tahoma" pitchFamily="34" charset="0"/>
              </a:rPr>
              <a:t>Другие сферы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63254" y="5473838"/>
            <a:ext cx="2079500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ahoma" pitchFamily="34" charset="0"/>
                <a:cs typeface="Tahoma" pitchFamily="34" charset="0"/>
              </a:rPr>
              <a:t>72,1 млн. руб.</a:t>
            </a:r>
          </a:p>
        </p:txBody>
      </p:sp>
      <p:sp>
        <p:nvSpPr>
          <p:cNvPr id="28743" name="TextBox 44"/>
          <p:cNvSpPr txBox="1">
            <a:spLocks noChangeArrowheads="1"/>
          </p:cNvSpPr>
          <p:nvPr/>
        </p:nvSpPr>
        <p:spPr bwMode="auto">
          <a:xfrm>
            <a:off x="471488" y="1462088"/>
            <a:ext cx="2232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ahoma" pitchFamily="34" charset="0"/>
                <a:cs typeface="Tahoma" pitchFamily="34" charset="0"/>
              </a:rPr>
              <a:t>Доходы</a:t>
            </a:r>
          </a:p>
          <a:p>
            <a:pPr algn="ctr"/>
            <a:r>
              <a:rPr lang="ru-RU" sz="1600" b="1">
                <a:latin typeface="Calibri" pitchFamily="34" charset="0"/>
                <a:cs typeface="Tahoma" pitchFamily="34" charset="0"/>
              </a:rPr>
              <a:t>617,4 млн.</a:t>
            </a:r>
            <a:r>
              <a:rPr lang="ru-RU" sz="1600" b="1">
                <a:latin typeface="Tahoma" pitchFamily="34" charset="0"/>
                <a:cs typeface="Tahoma" pitchFamily="34" charset="0"/>
              </a:rPr>
              <a:t> руб.</a:t>
            </a:r>
          </a:p>
        </p:txBody>
      </p:sp>
      <p:sp>
        <p:nvSpPr>
          <p:cNvPr id="28744" name="TextBox 45"/>
          <p:cNvSpPr txBox="1">
            <a:spLocks noChangeArrowheads="1"/>
          </p:cNvSpPr>
          <p:nvPr/>
        </p:nvSpPr>
        <p:spPr bwMode="auto">
          <a:xfrm>
            <a:off x="6081713" y="1462088"/>
            <a:ext cx="2232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ahoma" pitchFamily="34" charset="0"/>
                <a:cs typeface="Tahoma" pitchFamily="34" charset="0"/>
              </a:rPr>
              <a:t>Расходы</a:t>
            </a:r>
          </a:p>
          <a:p>
            <a:pPr algn="ctr"/>
            <a:r>
              <a:rPr lang="ru-RU" sz="1600" b="1">
                <a:latin typeface="Calibri" pitchFamily="34" charset="0"/>
                <a:cs typeface="Tahoma" pitchFamily="34" charset="0"/>
              </a:rPr>
              <a:t>623,8 млн.</a:t>
            </a:r>
            <a:r>
              <a:rPr lang="ru-RU" sz="1600" b="1">
                <a:latin typeface="Tahoma" pitchFamily="34" charset="0"/>
                <a:cs typeface="Tahoma" pitchFamily="34" charset="0"/>
              </a:rPr>
              <a:t> руб.</a:t>
            </a:r>
          </a:p>
        </p:txBody>
      </p:sp>
      <p:grpSp>
        <p:nvGrpSpPr>
          <p:cNvPr id="28745" name="Группа 1"/>
          <p:cNvGrpSpPr>
            <a:grpSpLocks/>
          </p:cNvGrpSpPr>
          <p:nvPr/>
        </p:nvGrpSpPr>
        <p:grpSpPr bwMode="auto">
          <a:xfrm>
            <a:off x="3195638" y="1493838"/>
            <a:ext cx="2633662" cy="4983162"/>
            <a:chOff x="3187849" y="1340768"/>
            <a:chExt cx="2320256" cy="4983360"/>
          </a:xfrm>
        </p:grpSpPr>
        <p:sp>
          <p:nvSpPr>
            <p:cNvPr id="28763" name="Блок-схема: магнитный диск 9"/>
            <p:cNvSpPr>
              <a:spLocks noChangeArrowheads="1"/>
            </p:cNvSpPr>
            <p:nvPr/>
          </p:nvSpPr>
          <p:spPr bwMode="auto">
            <a:xfrm>
              <a:off x="3187849" y="3383961"/>
              <a:ext cx="2304872" cy="1587563"/>
            </a:xfrm>
            <a:prstGeom prst="flowChartMagneticDisk">
              <a:avLst/>
            </a:prstGeom>
            <a:solidFill>
              <a:schemeClr val="accent1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Блок-схема: магнитный диск 7"/>
            <p:cNvSpPr/>
            <p:nvPr/>
          </p:nvSpPr>
          <p:spPr>
            <a:xfrm>
              <a:off x="3187849" y="1340768"/>
              <a:ext cx="2320256" cy="504845"/>
            </a:xfrm>
            <a:prstGeom prst="flowChartMagneticDisk">
              <a:avLst/>
            </a:prstGeom>
            <a:gradFill flip="none" rotWithShape="1">
              <a:gsLst>
                <a:gs pos="12000">
                  <a:schemeClr val="bg2">
                    <a:lumMod val="90000"/>
                  </a:schemeClr>
                </a:gs>
                <a:gs pos="35000">
                  <a:schemeClr val="bg2">
                    <a:lumMod val="75000"/>
                  </a:schemeClr>
                </a:gs>
                <a:gs pos="58000">
                  <a:srgbClr val="2E93DF"/>
                </a:gs>
                <a:gs pos="100000">
                  <a:schemeClr val="accent1"/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Блок-схема: магнитный диск 8"/>
            <p:cNvSpPr/>
            <p:nvPr/>
          </p:nvSpPr>
          <p:spPr>
            <a:xfrm>
              <a:off x="3203233" y="1917053"/>
              <a:ext cx="2304872" cy="1328791"/>
            </a:xfrm>
            <a:prstGeom prst="flowChartMagneticDisk">
              <a:avLst/>
            </a:prstGeom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88000">
                  <a:srgbClr val="00B050"/>
                </a:gs>
                <a:gs pos="65000">
                  <a:srgbClr val="49C050"/>
                </a:gs>
                <a:gs pos="24000">
                  <a:schemeClr val="accent3">
                    <a:lumMod val="60000"/>
                    <a:lumOff val="4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Блок-схема: магнитный диск 10"/>
            <p:cNvSpPr/>
            <p:nvPr/>
          </p:nvSpPr>
          <p:spPr>
            <a:xfrm>
              <a:off x="3187849" y="5100117"/>
              <a:ext cx="2320256" cy="1224011"/>
            </a:xfrm>
            <a:prstGeom prst="flowChartMagneticDisk">
              <a:avLst/>
            </a:prstGeom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  <a:gs pos="67000">
                  <a:srgbClr val="DB630A"/>
                </a:gs>
                <a:gs pos="31000">
                  <a:schemeClr val="accent5">
                    <a:lumMod val="60000"/>
                    <a:lumOff val="40000"/>
                  </a:schemeClr>
                </a:gs>
                <a:gs pos="18000">
                  <a:schemeClr val="accent5">
                    <a:lumMod val="40000"/>
                    <a:lumOff val="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767" name="TextBox 11"/>
            <p:cNvSpPr txBox="1">
              <a:spLocks noChangeArrowheads="1"/>
            </p:cNvSpPr>
            <p:nvPr/>
          </p:nvSpPr>
          <p:spPr bwMode="auto">
            <a:xfrm>
              <a:off x="3319859" y="1463219"/>
              <a:ext cx="207223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Итоги бюджета</a:t>
              </a:r>
            </a:p>
          </p:txBody>
        </p:sp>
        <p:sp>
          <p:nvSpPr>
            <p:cNvPr id="28768" name="TextBox 12"/>
            <p:cNvSpPr txBox="1">
              <a:spLocks noChangeArrowheads="1"/>
            </p:cNvSpPr>
            <p:nvPr/>
          </p:nvSpPr>
          <p:spPr bwMode="auto">
            <a:xfrm>
              <a:off x="3403231" y="2420311"/>
              <a:ext cx="1973407" cy="730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400" b="1">
                  <a:latin typeface="Times New Roman" pitchFamily="18" charset="0"/>
                  <a:cs typeface="Times New Roman" pitchFamily="18" charset="0"/>
                </a:rPr>
                <a:t>Доходы в расчете на 1 человека (руб./чел.):</a:t>
              </a:r>
            </a:p>
            <a:p>
              <a:pPr algn="ctr"/>
              <a:r>
                <a:rPr lang="ru-RU" sz="1400" b="1">
                  <a:latin typeface="Times New Roman" pitchFamily="18" charset="0"/>
                  <a:cs typeface="Times New Roman" pitchFamily="18" charset="0"/>
                </a:rPr>
                <a:t>73059</a:t>
              </a:r>
            </a:p>
          </p:txBody>
        </p:sp>
        <p:sp>
          <p:nvSpPr>
            <p:cNvPr id="28769" name="TextBox 13"/>
            <p:cNvSpPr txBox="1">
              <a:spLocks noChangeArrowheads="1"/>
            </p:cNvSpPr>
            <p:nvPr/>
          </p:nvSpPr>
          <p:spPr bwMode="auto">
            <a:xfrm>
              <a:off x="3403231" y="4004699"/>
              <a:ext cx="1973407" cy="738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400" b="1">
                  <a:latin typeface="Times New Roman" pitchFamily="18" charset="0"/>
                  <a:cs typeface="Times New Roman" pitchFamily="18" charset="0"/>
                </a:rPr>
                <a:t>Расходы в расчете на 1 человека :</a:t>
              </a:r>
            </a:p>
            <a:p>
              <a:pPr algn="ctr"/>
              <a:r>
                <a:rPr lang="ru-RU" sz="1400" b="1">
                  <a:latin typeface="Times New Roman" pitchFamily="18" charset="0"/>
                  <a:cs typeface="Times New Roman" pitchFamily="18" charset="0"/>
                </a:rPr>
                <a:t>73807,8 (руб./чел.)</a:t>
              </a:r>
            </a:p>
          </p:txBody>
        </p:sp>
        <p:sp>
          <p:nvSpPr>
            <p:cNvPr id="28770" name="TextBox 15"/>
            <p:cNvSpPr txBox="1">
              <a:spLocks noChangeArrowheads="1"/>
            </p:cNvSpPr>
            <p:nvPr/>
          </p:nvSpPr>
          <p:spPr bwMode="auto">
            <a:xfrm>
              <a:off x="3291344" y="5631951"/>
              <a:ext cx="2072707" cy="45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2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Численность населения </a:t>
              </a:r>
            </a:p>
            <a:p>
              <a:pPr algn="ctr"/>
              <a:r>
                <a:rPr lang="ru-RU" sz="12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8452  чел</a:t>
              </a:r>
            </a:p>
          </p:txBody>
        </p:sp>
      </p:grpSp>
      <p:pic>
        <p:nvPicPr>
          <p:cNvPr id="48" name="Рисунок 47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92836" y="2495350"/>
            <a:ext cx="748481" cy="560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44487" y="3169195"/>
            <a:ext cx="739982" cy="575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62296" y="3863185"/>
            <a:ext cx="779021" cy="519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239840" y="4446286"/>
            <a:ext cx="744629" cy="592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7935143" y="2409418"/>
            <a:ext cx="753708" cy="552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8038068" y="2934071"/>
            <a:ext cx="615617" cy="529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8086935" y="3450341"/>
            <a:ext cx="581050" cy="629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0" cstate="print">
            <a:extLst/>
          </a:blip>
          <a:stretch>
            <a:fillRect/>
          </a:stretch>
        </p:blipFill>
        <p:spPr>
          <a:xfrm>
            <a:off x="8137183" y="4672995"/>
            <a:ext cx="452575" cy="457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1" cstate="print">
            <a:extLst/>
          </a:blip>
          <a:stretch>
            <a:fillRect/>
          </a:stretch>
        </p:blipFill>
        <p:spPr>
          <a:xfrm>
            <a:off x="8077782" y="4049789"/>
            <a:ext cx="679066" cy="6654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12" cstate="print">
            <a:extLst/>
          </a:blip>
          <a:stretch>
            <a:fillRect/>
          </a:stretch>
        </p:blipFill>
        <p:spPr>
          <a:xfrm>
            <a:off x="7810004" y="5239486"/>
            <a:ext cx="793744" cy="526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" name="Прямоугольник 57"/>
          <p:cNvSpPr/>
          <p:nvPr/>
        </p:nvSpPr>
        <p:spPr>
          <a:xfrm>
            <a:off x="0" y="0"/>
            <a:ext cx="9252520" cy="1196751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/>
          </a:gradFill>
          <a:effectLst>
            <a:glow>
              <a:schemeClr val="accent1">
                <a:alpha val="40000"/>
              </a:schemeClr>
            </a:glow>
            <a:outerShdw blurRad="63500" dist="50800" dir="5400000" sx="98000" sy="98000" rotWithShape="0">
              <a:srgbClr val="000000">
                <a:alpha val="20000"/>
              </a:srgbClr>
            </a:outerShdw>
            <a:softEdge rad="127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-14981" y="476672"/>
            <a:ext cx="9158981" cy="432048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effectLst>
            <a:outerShdw blurRad="63500" dist="50800" dir="5400000" sx="98000" sy="98000" rotWithShape="0">
              <a:srgbClr val="000000">
                <a:alpha val="20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762" name="TextBox 16"/>
          <p:cNvSpPr txBox="1">
            <a:spLocks noChangeArrowheads="1"/>
          </p:cNvSpPr>
          <p:nvPr/>
        </p:nvSpPr>
        <p:spPr bwMode="auto">
          <a:xfrm>
            <a:off x="1484313" y="268288"/>
            <a:ext cx="66246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ahoma" pitchFamily="34" charset="0"/>
                <a:cs typeface="Tahoma" pitchFamily="34" charset="0"/>
              </a:rPr>
              <a:t>Основные параметры бюджета</a:t>
            </a:r>
            <a:r>
              <a:rPr lang="ru-RU" sz="1600" b="1">
                <a:latin typeface="Calibri" pitchFamily="34" charset="0"/>
                <a:cs typeface="Tahoma" pitchFamily="34" charset="0"/>
              </a:rPr>
              <a:t> муниципального образования «Жигаловский район» </a:t>
            </a:r>
            <a:r>
              <a:rPr lang="ru-RU" sz="1600" b="1">
                <a:latin typeface="Tahoma" pitchFamily="34" charset="0"/>
                <a:cs typeface="Tahoma" pitchFamily="34" charset="0"/>
              </a:rPr>
              <a:t> на 2018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 cstate="print">
            <a:lum bright="1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698" name="TextBox 7"/>
          <p:cNvGrpSpPr>
            <a:grpSpLocks/>
          </p:cNvGrpSpPr>
          <p:nvPr/>
        </p:nvGrpSpPr>
        <p:grpSpPr bwMode="auto">
          <a:xfrm>
            <a:off x="2484438" y="2492375"/>
            <a:ext cx="4052887" cy="4151313"/>
            <a:chOff x="1469" y="1474"/>
            <a:chExt cx="2553" cy="2615"/>
          </a:xfrm>
        </p:grpSpPr>
        <p:pic>
          <p:nvPicPr>
            <p:cNvPr id="29722" name="TextBox 7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69" y="1474"/>
              <a:ext cx="2553" cy="2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23" name="Text Box 10"/>
            <p:cNvSpPr txBox="1">
              <a:spLocks noChangeArrowheads="1"/>
            </p:cNvSpPr>
            <p:nvPr/>
          </p:nvSpPr>
          <p:spPr bwMode="auto">
            <a:xfrm>
              <a:off x="1701" y="1656"/>
              <a:ext cx="2313" cy="1997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7999">
                  <a:srgbClr val="99CCFF"/>
                </a:gs>
                <a:gs pos="36000">
                  <a:srgbClr val="9966FF"/>
                </a:gs>
                <a:gs pos="61000">
                  <a:srgbClr val="CC99FF"/>
                </a:gs>
                <a:gs pos="82001">
                  <a:srgbClr val="99CCFF"/>
                </a:gs>
                <a:gs pos="100000">
                  <a:srgbClr val="CCCCFF"/>
                </a:gs>
              </a:gsLst>
              <a:lin ang="5400000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ru-RU" sz="800" b="1" i="1" u="sng">
                <a:solidFill>
                  <a:srgbClr val="000000"/>
                </a:solidFill>
                <a:latin typeface="Calibri" pitchFamily="34" charset="0"/>
              </a:endParaRPr>
            </a:p>
            <a:p>
              <a:pPr algn="ctr"/>
              <a:r>
                <a:rPr lang="ru-RU" sz="1600" b="1" i="1" u="sng">
                  <a:solidFill>
                    <a:srgbClr val="000000"/>
                  </a:solidFill>
                  <a:latin typeface="Calibri" pitchFamily="34" charset="0"/>
                </a:rPr>
                <a:t>Неналоговые доходы:</a:t>
              </a:r>
            </a:p>
            <a:p>
              <a:pPr algn="ctr"/>
              <a:endParaRPr lang="ru-RU" sz="800" b="1" i="1" u="sng">
                <a:solidFill>
                  <a:srgbClr val="000000"/>
                </a:solidFill>
                <a:latin typeface="Calibri" pitchFamily="34" charset="0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ru-RU" sz="1400">
                  <a:solidFill>
                    <a:srgbClr val="000000"/>
                  </a:solidFill>
                  <a:latin typeface="Calibri" pitchFamily="34" charset="0"/>
                </a:rPr>
                <a:t>доходы от продажи (использования) земельных участков и имущества, находящегося в собственности муниципального образования и до разграничения прав собственности ;</a:t>
              </a:r>
            </a:p>
            <a:p>
              <a:pPr>
                <a:buFont typeface="Wingdings" pitchFamily="2" charset="2"/>
                <a:buChar char="Ø"/>
              </a:pPr>
              <a:r>
                <a:rPr lang="ru-RU" sz="1400">
                  <a:solidFill>
                    <a:srgbClr val="000000"/>
                  </a:solidFill>
                  <a:latin typeface="Calibri" pitchFamily="34" charset="0"/>
                </a:rPr>
                <a:t> доходы от оказания муниципальными учреждениями  платных услуг и компенсации затрат государства;</a:t>
              </a:r>
            </a:p>
            <a:p>
              <a:pPr>
                <a:buFont typeface="Wingdings" pitchFamily="2" charset="2"/>
                <a:buChar char="Ø"/>
              </a:pPr>
              <a:r>
                <a:rPr lang="ru-RU" sz="1400">
                  <a:solidFill>
                    <a:srgbClr val="000000"/>
                  </a:solidFill>
                  <a:latin typeface="Calibri" pitchFamily="34" charset="0"/>
                </a:rPr>
                <a:t>Платежи за пользование природными ресурсами </a:t>
              </a:r>
            </a:p>
            <a:p>
              <a:pPr>
                <a:buFont typeface="Wingdings" pitchFamily="2" charset="2"/>
                <a:buChar char="Ø"/>
              </a:pPr>
              <a:r>
                <a:rPr lang="ru-RU" sz="1400">
                  <a:solidFill>
                    <a:srgbClr val="000000"/>
                  </a:solidFill>
                  <a:latin typeface="Calibri" pitchFamily="34" charset="0"/>
                </a:rPr>
                <a:t>штрафы и иные поступления в соответствии с законодательством </a:t>
              </a:r>
              <a:endParaRPr lang="ru-RU" sz="160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686867" y="3111022"/>
            <a:ext cx="2429282" cy="2477601"/>
          </a:xfrm>
          <a:prstGeom prst="rec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162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u="sng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u="sng" dirty="0"/>
              <a:t>Безвозмездные поступления: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u="sng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tx1"/>
                </a:solidFill>
                <a:cs typeface="Times New Roman" panose="02020603050405020304" pitchFamily="18" charset="0"/>
              </a:rPr>
              <a:t>поступления от других бюджетов (межбюджетные трансферты), организаций, граждан (кроме налоговых и неналоговых доходов).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dirty="0"/>
          </a:p>
        </p:txBody>
      </p:sp>
      <p:sp>
        <p:nvSpPr>
          <p:cNvPr id="10" name="TextBox 9"/>
          <p:cNvSpPr txBox="1"/>
          <p:nvPr/>
        </p:nvSpPr>
        <p:spPr>
          <a:xfrm>
            <a:off x="304931" y="3162998"/>
            <a:ext cx="2333912" cy="249299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62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u="sng" dirty="0">
              <a:solidFill>
                <a:srgbClr val="0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u="sng" dirty="0">
                <a:solidFill>
                  <a:srgbClr val="000000"/>
                </a:solidFill>
              </a:rPr>
              <a:t>Налоговые доходы: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u="sng" dirty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rgbClr val="000000"/>
                </a:solidFill>
              </a:rPr>
              <a:t>Специальные налоговые режимы  (ЕНВД,ЕСХН, УСН)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rgbClr val="000000"/>
                </a:solidFill>
              </a:rPr>
              <a:t>доходы от федеральных налогов и сборов.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1179477" y="1988840"/>
            <a:ext cx="584820" cy="1075149"/>
          </a:xfrm>
          <a:prstGeom prst="downArrow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4355604" y="1916833"/>
            <a:ext cx="584820" cy="792088"/>
          </a:xfrm>
          <a:prstGeom prst="downArrow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7626771" y="1988841"/>
            <a:ext cx="584820" cy="1075148"/>
          </a:xfrm>
          <a:prstGeom prst="downArrow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1723" y="167773"/>
            <a:ext cx="9144000" cy="1038225"/>
          </a:xfrm>
          <a:prstGeom prst="rect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/>
          </a:gradFill>
          <a:effectLst>
            <a:glow>
              <a:schemeClr val="accent1">
                <a:alpha val="40000"/>
              </a:schemeClr>
            </a:glow>
            <a:outerShdw blurRad="63500" dist="50800" dir="5400000" sx="98000" sy="98000" rotWithShape="0">
              <a:srgbClr val="000000">
                <a:alpha val="20000"/>
              </a:srgbClr>
            </a:outerShdw>
            <a:softEdge rad="127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998" y="475207"/>
            <a:ext cx="9158982" cy="432048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6200000" scaled="0"/>
          </a:gradFill>
          <a:effectLst>
            <a:outerShdw blurRad="63500" dist="50800" dir="5400000" sx="98000" sy="98000" rotWithShape="0">
              <a:srgbClr val="000000">
                <a:alpha val="20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29720" name="Text Box 33"/>
          <p:cNvSpPr txBox="1">
            <a:spLocks noChangeArrowheads="1"/>
          </p:cNvSpPr>
          <p:nvPr/>
        </p:nvSpPr>
        <p:spPr bwMode="auto">
          <a:xfrm>
            <a:off x="1771650" y="2068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69" name="Text Box 34"/>
          <p:cNvSpPr txBox="1">
            <a:spLocks noChangeArrowheads="1"/>
          </p:cNvSpPr>
          <p:nvPr/>
        </p:nvSpPr>
        <p:spPr bwMode="auto">
          <a:xfrm>
            <a:off x="836613" y="1268413"/>
            <a:ext cx="7807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Доходы  бюджета муниципального образования «Жигаловский район»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2" cstate="print">
            <a:lum bright="1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1723" y="167773"/>
            <a:ext cx="9144000" cy="1038225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effectLst>
            <a:glow>
              <a:schemeClr val="accent1">
                <a:alpha val="40000"/>
              </a:schemeClr>
            </a:glow>
            <a:outerShdw blurRad="63500" dist="50800" dir="5400000" sx="98000" sy="98000" rotWithShape="0">
              <a:srgbClr val="000000">
                <a:alpha val="20000"/>
              </a:srgbClr>
            </a:outerShdw>
            <a:softEdge rad="127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9998" y="322807"/>
            <a:ext cx="9158982" cy="432048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effectLst>
            <a:outerShdw blurRad="63500" dist="50800" dir="5400000" sx="98000" sy="98000" rotWithShape="0">
              <a:srgbClr val="000000">
                <a:alpha val="20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58" name="TextBox 6"/>
          <p:cNvSpPr txBox="1">
            <a:spLocks noChangeArrowheads="1"/>
          </p:cNvSpPr>
          <p:nvPr/>
        </p:nvSpPr>
        <p:spPr bwMode="auto">
          <a:xfrm>
            <a:off x="1555750" y="152400"/>
            <a:ext cx="6985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ahoma" pitchFamily="34" charset="0"/>
                <a:cs typeface="Tahoma" pitchFamily="34" charset="0"/>
              </a:rPr>
              <a:t>Структура доходов бюджета </a:t>
            </a:r>
          </a:p>
          <a:p>
            <a:pPr algn="ctr"/>
            <a:r>
              <a:rPr lang="ru-RU" sz="1600" b="1">
                <a:latin typeface="Calibri" pitchFamily="34" charset="0"/>
                <a:cs typeface="Tahoma" pitchFamily="34" charset="0"/>
              </a:rPr>
              <a:t>муниципального образования «Жигаловский район»</a:t>
            </a:r>
            <a:r>
              <a:rPr lang="en-US" sz="1600" b="1">
                <a:latin typeface="Tahoma" pitchFamily="34" charset="0"/>
                <a:cs typeface="Tahoma" pitchFamily="34" charset="0"/>
              </a:rPr>
              <a:t> </a:t>
            </a:r>
            <a:endParaRPr lang="ru-RU" sz="1600" b="1"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ru-RU" sz="1600" b="1">
                <a:latin typeface="Tahoma" pitchFamily="34" charset="0"/>
                <a:cs typeface="Tahoma" pitchFamily="34" charset="0"/>
              </a:rPr>
              <a:t>на 2017 – 2020 годы</a:t>
            </a:r>
          </a:p>
        </p:txBody>
      </p:sp>
      <p:sp>
        <p:nvSpPr>
          <p:cNvPr id="2059" name="TextBox 7"/>
          <p:cNvSpPr txBox="1">
            <a:spLocks noChangeArrowheads="1"/>
          </p:cNvSpPr>
          <p:nvPr/>
        </p:nvSpPr>
        <p:spPr bwMode="auto">
          <a:xfrm>
            <a:off x="7848600" y="838200"/>
            <a:ext cx="1403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600" b="1" i="1">
                <a:latin typeface="Calibri" pitchFamily="34" charset="0"/>
              </a:rPr>
              <a:t>млн. руб.; %</a:t>
            </a:r>
          </a:p>
        </p:txBody>
      </p:sp>
      <p:graphicFrame>
        <p:nvGraphicFramePr>
          <p:cNvPr id="8" name="Object 2"/>
          <p:cNvGraphicFramePr>
            <a:graphicFrameLocks/>
          </p:cNvGraphicFramePr>
          <p:nvPr/>
        </p:nvGraphicFramePr>
        <p:xfrm>
          <a:off x="230188" y="1392238"/>
          <a:ext cx="8623300" cy="5241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/>
          <p:cNvPicPr>
            <a:picLocks noChangeAspect="1" noChangeArrowheads="1"/>
          </p:cNvPicPr>
          <p:nvPr/>
        </p:nvPicPr>
        <p:blipFill>
          <a:blip r:embed="rId2" cstate="print">
            <a:lum bright="1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08000" y="1117600"/>
          <a:ext cx="8337550" cy="509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83193" y="188641"/>
            <a:ext cx="8377614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ahoma" pitchFamily="34" charset="0"/>
              </a:rPr>
              <a:t>Структура доходов бюджета 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ahoma" pitchFamily="34" charset="0"/>
              </a:rPr>
              <a:t> 2018-2020гг.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ahoma" pitchFamily="34" charset="0"/>
              </a:rPr>
              <a:t>МЛН. РУБ. 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46088" y="887413"/>
          <a:ext cx="8107362" cy="565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781050" y="274638"/>
            <a:ext cx="8362950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Расходы  бюджета МО «Жигаловский район»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за 2017- 2020 годы в разрезе разделов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/>
          <p:cNvPicPr>
            <a:picLocks noChangeAspect="1" noChangeArrowheads="1"/>
          </p:cNvPicPr>
          <p:nvPr/>
        </p:nvPicPr>
        <p:blipFill>
          <a:blip r:embed="rId2" cstate="print">
            <a:lum bright="2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2" descr="C:\Users\ФУ\Pictures\24_2014_08_17_21-32-28-1024x7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188913"/>
            <a:ext cx="2663825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120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smtClean="0"/>
          </a:p>
          <a:p>
            <a:pPr>
              <a:buFont typeface="Arial" charset="0"/>
              <a:buNone/>
            </a:pPr>
            <a:endParaRPr lang="ru-RU" smtClean="0"/>
          </a:p>
        </p:txBody>
      </p:sp>
      <p:pic>
        <p:nvPicPr>
          <p:cNvPr id="5120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1125538"/>
            <a:ext cx="3597275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 flipH="1">
            <a:off x="4140200" y="4581525"/>
            <a:ext cx="1727200" cy="16557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По проекту бюджета</a:t>
            </a:r>
          </a:p>
        </p:txBody>
      </p:sp>
      <p:sp>
        <p:nvSpPr>
          <p:cNvPr id="7" name="Овал 6"/>
          <p:cNvSpPr/>
          <p:nvPr/>
        </p:nvSpPr>
        <p:spPr>
          <a:xfrm>
            <a:off x="7308304" y="4581128"/>
            <a:ext cx="1706488" cy="16344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ПО ОТЧЕТУ ОБ ИСПОЛНЕНИИ БЮДЖЕТА</a:t>
            </a:r>
          </a:p>
        </p:txBody>
      </p:sp>
      <p:sp>
        <p:nvSpPr>
          <p:cNvPr id="51208" name="Прямоугольник 7"/>
          <p:cNvSpPr>
            <a:spLocks noChangeArrowheads="1"/>
          </p:cNvSpPr>
          <p:nvPr/>
        </p:nvSpPr>
        <p:spPr bwMode="auto">
          <a:xfrm>
            <a:off x="5219700" y="2133600"/>
            <a:ext cx="3455988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возможность граждан влиять на содержание принимаемых муниципальных правовых актов</a:t>
            </a:r>
            <a:endParaRPr lang="ru-RU">
              <a:latin typeface="Calibri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5219700" y="3644900"/>
            <a:ext cx="504825" cy="10080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7667625" y="3644900"/>
            <a:ext cx="493713" cy="936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211" name="Rectangle 1"/>
          <p:cNvSpPr>
            <a:spLocks noChangeArrowheads="1"/>
          </p:cNvSpPr>
          <p:nvPr/>
        </p:nvSpPr>
        <p:spPr bwMode="auto">
          <a:xfrm>
            <a:off x="468313" y="1466850"/>
            <a:ext cx="4391025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b="1" i="1">
                <a:latin typeface="Calibri" pitchFamily="34" charset="0"/>
              </a:rPr>
              <a:t>Ключевой инструмент в распространении информации о финансах района -</a:t>
            </a:r>
            <a:r>
              <a:rPr lang="ru-RU" sz="1400" b="1" i="1">
                <a:ea typeface="Times New Roman" pitchFamily="18" charset="0"/>
                <a:cs typeface="Arial" charset="0"/>
              </a:rPr>
              <a:t>официальный сайт муниципального образования «Жигаловский район» в информационно-телекоммуникационной сети «Интернет» </a:t>
            </a:r>
            <a:r>
              <a:rPr lang="en-US" b="1" i="1">
                <a:ea typeface="Times New Roman" pitchFamily="18" charset="0"/>
                <a:cs typeface="Arial" charset="0"/>
              </a:rPr>
              <a:t>http://zhigalovo.irkobl.ru/</a:t>
            </a:r>
            <a:endParaRPr lang="ru-RU" b="1" i="1">
              <a:cs typeface="Arial" charset="0"/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3924300" y="-9525"/>
            <a:ext cx="5219700" cy="8318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just">
              <a:defRPr/>
            </a:pPr>
            <a:r>
              <a:rPr lang="ru-RU" sz="2400" b="1" dirty="0">
                <a:solidFill>
                  <a:srgbClr val="548DD4"/>
                </a:solidFill>
                <a:ea typeface="Times New Roman" pitchFamily="18" charset="0"/>
                <a:cs typeface="Calibri" pitchFamily="34" charset="0"/>
              </a:rPr>
              <a:t>Вовлечение граждан в бюджетный процесс</a:t>
            </a:r>
            <a:r>
              <a:rPr lang="ru-RU" sz="1400" b="1" dirty="0">
                <a:solidFill>
                  <a:srgbClr val="548DD4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1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3357563"/>
            <a:ext cx="28733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/>
          <p:cNvPicPr>
            <a:picLocks noChangeAspect="1" noChangeArrowheads="1"/>
          </p:cNvPicPr>
          <p:nvPr/>
        </p:nvPicPr>
        <p:blipFill>
          <a:blip r:embed="rId2" cstate="print">
            <a:lum bright="1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6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288" y="2997200"/>
          <a:ext cx="8352925" cy="36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39"/>
                <a:gridCol w="3024336"/>
                <a:gridCol w="936104"/>
                <a:gridCol w="936104"/>
                <a:gridCol w="1008112"/>
                <a:gridCol w="894955"/>
                <a:gridCol w="1193275"/>
              </a:tblGrid>
              <a:tr h="9819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1" i="0" u="none" strike="noStrike" dirty="0">
                          <a:latin typeface="Times New Roman"/>
                        </a:rPr>
                        <a:t>Организация оснащения строительными материалами для проведения ремонтных работ в МКОУ ДО Детская школа искусств и МКУК </a:t>
                      </a:r>
                      <a:r>
                        <a:rPr lang="ru-RU" sz="1200" b="1" i="0" u="none" strike="noStrike" dirty="0" err="1">
                          <a:latin typeface="Times New Roman"/>
                        </a:rPr>
                        <a:t>Межпоселенческая</a:t>
                      </a:r>
                      <a:r>
                        <a:rPr lang="ru-RU" sz="1200" b="1" i="0" u="none" strike="noStrike" dirty="0">
                          <a:latin typeface="Times New Roman"/>
                        </a:rPr>
                        <a:t> центральная библиотека (Детская библиотека)</a:t>
                      </a: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latin typeface="Times New Roman"/>
                        </a:rPr>
                        <a:t>до 29 декабря 2018 года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721 650,49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700 000,97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21 649,52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15.1.19</a:t>
                      </a:r>
                    </a:p>
                  </a:txBody>
                  <a:tcPr marL="0" marR="0" marT="0" marB="0" anchor="ctr"/>
                </a:tc>
              </a:tr>
              <a:tr h="872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 dirty="0">
                          <a:latin typeface="Times New Roman"/>
                        </a:rPr>
                        <a:t>Организация оснащения оргтехникой в Детскую библиотеку, экраном и проектором для организации кинопроката в МКУК </a:t>
                      </a:r>
                      <a:r>
                        <a:rPr lang="ru-RU" sz="1000" b="1" i="0" u="none" strike="noStrike" dirty="0" err="1">
                          <a:latin typeface="Times New Roman"/>
                        </a:rPr>
                        <a:t>Межпоселенческий</a:t>
                      </a:r>
                      <a:r>
                        <a:rPr lang="ru-RU" sz="1000" b="1" i="0" u="none" strike="noStrike" dirty="0">
                          <a:latin typeface="Times New Roman"/>
                        </a:rPr>
                        <a:t> Дом культуры 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412 371,00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399 999,87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latin typeface="Times New Roman"/>
                        </a:rPr>
                        <a:t>12 371,13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latin typeface="Times New Roman"/>
                        </a:rPr>
                        <a:t>15.1.19.1</a:t>
                      </a:r>
                    </a:p>
                  </a:txBody>
                  <a:tcPr marL="0" marR="0" marT="0" marB="0" anchor="ctr"/>
                </a:tc>
              </a:tr>
              <a:tr h="17456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 dirty="0">
                          <a:latin typeface="Times New Roman"/>
                        </a:rPr>
                        <a:t>Организация оснащения средствами для обучения и мебелью 9-ти общеобразовательных организаций (в 2-х п.Жигалово, селах Тимошино, Дальняя </a:t>
                      </a:r>
                      <a:r>
                        <a:rPr lang="ru-RU" sz="1000" b="1" i="0" u="none" strike="noStrike" dirty="0" err="1">
                          <a:latin typeface="Times New Roman"/>
                        </a:rPr>
                        <a:t>Закора</a:t>
                      </a:r>
                      <a:r>
                        <a:rPr lang="ru-RU" sz="1000" b="1" i="0" u="none" strike="noStrike" dirty="0">
                          <a:latin typeface="Times New Roman"/>
                        </a:rPr>
                        <a:t>, </a:t>
                      </a:r>
                      <a:r>
                        <a:rPr lang="ru-RU" sz="1000" b="1" i="0" u="none" strike="noStrike" dirty="0" err="1">
                          <a:latin typeface="Times New Roman"/>
                        </a:rPr>
                        <a:t>Тутура</a:t>
                      </a:r>
                      <a:r>
                        <a:rPr lang="ru-RU" sz="1000" b="1" i="0" u="none" strike="noStrike" dirty="0">
                          <a:latin typeface="Times New Roman"/>
                        </a:rPr>
                        <a:t>, Знаменка, </a:t>
                      </a:r>
                      <a:r>
                        <a:rPr lang="ru-RU" sz="1000" b="1" i="0" u="none" strike="noStrike" dirty="0" err="1">
                          <a:latin typeface="Times New Roman"/>
                        </a:rPr>
                        <a:t>Чикан</a:t>
                      </a:r>
                      <a:r>
                        <a:rPr lang="ru-RU" sz="1000" b="1" i="0" u="none" strike="noStrike" dirty="0">
                          <a:latin typeface="Times New Roman"/>
                        </a:rPr>
                        <a:t>, </a:t>
                      </a:r>
                      <a:r>
                        <a:rPr lang="ru-RU" sz="1000" b="1" i="0" u="none" strike="noStrike" dirty="0" err="1">
                          <a:latin typeface="Times New Roman"/>
                        </a:rPr>
                        <a:t>Усть-Илга</a:t>
                      </a:r>
                      <a:r>
                        <a:rPr lang="ru-RU" sz="1000" b="1" i="0" u="none" strike="noStrike" dirty="0">
                          <a:latin typeface="Times New Roman"/>
                        </a:rPr>
                        <a:t>, Рудовка), 1-го учреждения ДО п.Жигалово и 11 дошкольных организаций (в 5-ти п.Жигалово, селах </a:t>
                      </a:r>
                      <a:r>
                        <a:rPr lang="ru-RU" sz="1000" b="1" i="0" u="none" strike="noStrike" dirty="0" err="1">
                          <a:latin typeface="Times New Roman"/>
                        </a:rPr>
                        <a:t>Тутура,Чикан</a:t>
                      </a:r>
                      <a:r>
                        <a:rPr lang="ru-RU" sz="1000" b="1" i="0" u="none" strike="noStrike" dirty="0">
                          <a:latin typeface="Times New Roman"/>
                        </a:rPr>
                        <a:t>, Знаменка, </a:t>
                      </a:r>
                      <a:r>
                        <a:rPr lang="ru-RU" sz="1000" b="1" i="0" u="none" strike="noStrike" dirty="0" err="1">
                          <a:latin typeface="Times New Roman"/>
                        </a:rPr>
                        <a:t>Усть-Илга</a:t>
                      </a:r>
                      <a:r>
                        <a:rPr lang="ru-RU" sz="1000" b="1" i="0" u="none" strike="noStrike" dirty="0">
                          <a:latin typeface="Times New Roman"/>
                        </a:rPr>
                        <a:t>, Рудовка, Дальняя </a:t>
                      </a:r>
                      <a:r>
                        <a:rPr lang="ru-RU" sz="1000" b="1" i="0" u="none" strike="noStrike" dirty="0" err="1">
                          <a:latin typeface="Times New Roman"/>
                        </a:rPr>
                        <a:t>Закора</a:t>
                      </a:r>
                      <a:r>
                        <a:rPr lang="ru-RU" sz="1000" b="1" i="0" u="none" strike="noStrike" dirty="0">
                          <a:latin typeface="Times New Roman"/>
                        </a:rPr>
                        <a:t>)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latin typeface="Times New Roman"/>
                        </a:rPr>
                        <a:t>1 267 628,00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latin typeface="Times New Roman"/>
                        </a:rPr>
                        <a:t>1 229 599,16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38 028,84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latin typeface="Times New Roman"/>
                        </a:rPr>
                        <a:t>15.1.11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95288" y="836613"/>
          <a:ext cx="8352930" cy="216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354"/>
                <a:gridCol w="3018025"/>
                <a:gridCol w="936104"/>
                <a:gridCol w="936104"/>
                <a:gridCol w="1008112"/>
                <a:gridCol w="894955"/>
                <a:gridCol w="1193276"/>
              </a:tblGrid>
              <a:tr h="24708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latin typeface="Times New Roman"/>
                        </a:rPr>
                        <a:t>№ </a:t>
                      </a:r>
                      <a:r>
                        <a:rPr lang="ru-RU" sz="1000" b="0" i="0" u="none" strike="noStrike" dirty="0" err="1">
                          <a:latin typeface="Times New Roman"/>
                        </a:rPr>
                        <a:t>п</a:t>
                      </a:r>
                      <a:r>
                        <a:rPr lang="ru-RU" sz="1000" b="0" i="0" u="none" strike="noStrike" dirty="0">
                          <a:latin typeface="Times New Roman"/>
                        </a:rPr>
                        <a:t>/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latin typeface="Times New Roman"/>
                        </a:rPr>
                        <a:t>Наименование мероприятия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latin typeface="Times New Roman"/>
                        </a:rPr>
                        <a:t>Срок реализации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latin typeface="Times New Roman"/>
                        </a:rPr>
                        <a:t>Объем финансирования - всего, руб.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в том числе из: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Наименование пункта </a:t>
                      </a:r>
                      <a:br>
                        <a:rPr lang="ru-RU" sz="1000" b="0" i="0" u="none" strike="noStrike">
                          <a:latin typeface="Times New Roman"/>
                        </a:rPr>
                      </a:br>
                      <a:r>
                        <a:rPr lang="ru-RU" sz="1000" b="0" i="0" u="none" strike="noStrike">
                          <a:latin typeface="Times New Roman"/>
                        </a:rPr>
                        <a:t>статьи Федерального закона от 06.10.2003 года</a:t>
                      </a:r>
                      <a:br>
                        <a:rPr lang="ru-RU" sz="1000" b="0" i="0" u="none" strike="noStrike">
                          <a:latin typeface="Times New Roman"/>
                        </a:rPr>
                      </a:br>
                      <a:r>
                        <a:rPr lang="ru-RU" sz="1000" b="0" i="0" u="none" strike="noStrike">
                          <a:latin typeface="Times New Roman"/>
                        </a:rPr>
                        <a:t> № 131-ФЗ «Об общих принципах организации местного самоуправления в Российской Федерации»</a:t>
                      </a:r>
                    </a:p>
                  </a:txBody>
                  <a:tcPr marL="0" marR="0" marT="0" marB="0" anchor="ctr"/>
                </a:tc>
              </a:tr>
              <a:tr h="19131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latin typeface="Times New Roman"/>
                        </a:rPr>
                        <a:t>областного бюджета, руб.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latin typeface="Times New Roman"/>
                        </a:rPr>
                        <a:t>местного        бюджета, руб.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-414910" y="260648"/>
            <a:ext cx="997382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Сводный перечень проектов народных инициатив на 2018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 noChangeArrowheads="1"/>
          </p:cNvPicPr>
          <p:nvPr/>
        </p:nvPicPr>
        <p:blipFill>
          <a:blip r:embed="rId2" cstate="print">
            <a:lum bright="1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504" y="764704"/>
          <a:ext cx="8856984" cy="595894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033535"/>
                <a:gridCol w="1704947"/>
                <a:gridCol w="1904256"/>
                <a:gridCol w="2214246"/>
              </a:tblGrid>
              <a:tr h="246724">
                <a:tc>
                  <a:txBody>
                    <a:bodyPr/>
                    <a:lstStyle/>
                    <a:p>
                      <a:pPr algn="l" fontAlgn="b"/>
                      <a:r>
                        <a:rPr lang="ru-RU" sz="850" u="none" strike="noStrike" dirty="0"/>
                        <a:t>тыс. руб.</a:t>
                      </a:r>
                      <a:endParaRPr lang="ru-RU" sz="850" b="0" i="0" u="none" strike="noStrike" dirty="0">
                        <a:latin typeface="MS Sans Serif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50" b="0" i="0" u="none" strike="noStrike" dirty="0">
                        <a:latin typeface="MS Sans Serif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50" b="0" i="0" u="none" strike="noStrike" dirty="0">
                        <a:latin typeface="MS Sans Serif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50" b="0" i="0" u="none" strike="noStrike">
                        <a:latin typeface="MS Sans Serif"/>
                      </a:endParaRPr>
                    </a:p>
                  </a:txBody>
                  <a:tcPr marL="9525" marR="9525" marT="9525" marB="0" anchor="b"/>
                </a:tc>
              </a:tr>
              <a:tr h="2467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/>
                        <a:t>Наименование программы</a:t>
                      </a:r>
                      <a:endParaRPr lang="ru-RU" sz="1000" b="1" i="0" u="none" strike="noStrike" dirty="0"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/>
                        <a:t>2018 год</a:t>
                      </a:r>
                      <a:endParaRPr lang="ru-RU" sz="1000" b="1" i="0" u="none" strike="noStrike" dirty="0"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/>
                        <a:t>2019 год</a:t>
                      </a:r>
                      <a:endParaRPr lang="ru-RU" sz="1000" b="1" i="0" u="none" strike="noStrike"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/>
                        <a:t>2020 год</a:t>
                      </a:r>
                      <a:endParaRPr lang="ru-RU" sz="1000" b="1" i="0" u="none" strike="noStrike"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</a:tr>
              <a:tr h="4616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/>
                        <a:t>Муниципальная программа «Сохранение и развитие культуры муниципального образования «Жигаловский район»» на 2018-2020 годы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/>
                        <a:t>23 616,00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/>
                        <a:t>19 512,00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/>
                        <a:t>19 410,00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4616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/>
                        <a:t>Муниципальная программа «Управление муниципальными финансами МО «Жигаловский район» на 2018 - 2020 годы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/>
                        <a:t>45 198,30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/>
                        <a:t>37 078,30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/>
                        <a:t>37 316,00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3108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/>
                        <a:t>Муниципальная программа «Развитие образования» на 2018 – 2020 годы</a:t>
                      </a:r>
                      <a:endParaRPr lang="ru-RU" sz="1000" b="1" i="0" u="none" strike="noStrike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/>
                        <a:t>466 758,80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/>
                        <a:t>327 907,70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/>
                        <a:t>328 006,70</a:t>
                      </a:r>
                      <a:endParaRPr lang="ru-RU" sz="1000" b="1" i="0" u="none" strike="noStrike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6123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/>
                        <a:t>Муниципальная программа «Совершенствование муниципального управления Администрации муниципального образования «Жигаловский район» на 2018-2020 годы</a:t>
                      </a:r>
                      <a:endParaRPr lang="ru-RU" sz="1000" b="1" i="0" u="none" strike="noStrike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/>
                        <a:t>32 647,20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/>
                        <a:t>28 682,80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/>
                        <a:t>27 961,00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6123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/>
                        <a:t>Муниципальная программа «Развитие физической культуры и массового спорта на территории муниципального образования «Жигаловский район» на 2018 - 2020 годы</a:t>
                      </a:r>
                      <a:endParaRPr lang="ru-RU" sz="1000" b="1" i="0" u="none" strike="noStrike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/>
                        <a:t>1 360,00</a:t>
                      </a:r>
                      <a:endParaRPr lang="ru-RU" sz="1000" b="1" i="0" u="none" strike="noStrike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/>
                        <a:t>135,00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/>
                        <a:t>100,00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4616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/>
                        <a:t>Муниципальная программа «Улучшение условий и охраны труда в муниципальном образовании «Жигаловский район» на 2018-2020 годы</a:t>
                      </a:r>
                      <a:endParaRPr lang="ru-RU" sz="1000" b="1" i="0" u="none" strike="noStrike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/>
                        <a:t>15,00</a:t>
                      </a:r>
                      <a:endParaRPr lang="ru-RU" sz="1000" b="1" i="0" u="none" strike="noStrike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/>
                        <a:t>0,00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/>
                        <a:t>0,00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6123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/>
                        <a:t>Муниципальная программа «Развитие субъектов малого и среднего предпринимательства в муниципальном образовании «Жигаловский район» на 2018 – 2020 годы</a:t>
                      </a:r>
                      <a:endParaRPr lang="ru-RU" sz="1000" b="1" i="0" u="none" strike="noStrike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/>
                        <a:t>35,00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/>
                        <a:t>0,00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/>
                        <a:t>0,00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3108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/>
                        <a:t>Муниципальная программа «Молодёжная политика Жигаловского района» на 2018-2020гг.</a:t>
                      </a:r>
                      <a:endParaRPr lang="ru-RU" sz="1000" b="1" i="0" u="none" strike="noStrike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/>
                        <a:t>77,00</a:t>
                      </a:r>
                      <a:endParaRPr lang="ru-RU" sz="1000" b="1" i="0" u="none" strike="noStrike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/>
                        <a:t>57,00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/>
                        <a:t>52,00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4616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/>
                        <a:t>Муниципальная программа «Устойчивое развитие сельских территорий муниципального образования «Жигаловский район» на 2018-2020 годы</a:t>
                      </a:r>
                      <a:endParaRPr lang="ru-RU" sz="1000" b="1" i="0" u="none" strike="noStrike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/>
                        <a:t>43 872,50</a:t>
                      </a:r>
                      <a:endParaRPr lang="ru-RU" sz="1000" b="1" i="0" u="none" strike="noStrike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/>
                        <a:t>0,00</a:t>
                      </a:r>
                      <a:endParaRPr lang="ru-RU" sz="1000" b="1" i="0" u="none" strike="noStrike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/>
                        <a:t>0,00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6123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/>
                        <a:t>Муниципальная программа «Реализация первоочередных мероприятий по развитию и повышению надежности объектов жилищно-коммунального хозяйства" на 2018-2020 годы</a:t>
                      </a:r>
                      <a:endParaRPr lang="ru-RU" sz="1000" b="1" i="0" u="none" strike="noStrike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/>
                        <a:t>7 813,40</a:t>
                      </a:r>
                      <a:endParaRPr lang="ru-RU" sz="1000" b="1" i="0" u="none" strike="noStrike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/>
                        <a:t>0,00</a:t>
                      </a:r>
                      <a:endParaRPr lang="ru-RU" sz="1000" b="1" i="0" u="none" strike="noStrike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/>
                        <a:t>0,00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2467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/>
                        <a:t>Непрограммные расходы</a:t>
                      </a:r>
                      <a:endParaRPr lang="ru-RU" sz="1000" b="1" i="0" u="none" strike="noStrike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/>
                        <a:t>2 430,30</a:t>
                      </a:r>
                      <a:endParaRPr lang="ru-RU" sz="1000" b="1" i="0" u="none" strike="noStrike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/>
                        <a:t>2 253,00</a:t>
                      </a:r>
                      <a:endParaRPr lang="ru-RU" sz="1000" b="1" i="0" u="none" strike="noStrike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/>
                        <a:t>2 248,00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24672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/>
                        <a:t>Итого</a:t>
                      </a:r>
                      <a:endParaRPr lang="ru-RU" sz="1000" b="1" i="0" u="none" strike="noStrike"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/>
                        <a:t>623 823,50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/>
                        <a:t>415 625,80</a:t>
                      </a:r>
                      <a:endParaRPr lang="ru-RU" sz="1000" b="1" i="0" u="none" strike="noStrike"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/>
                        <a:t>415 093,70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-108520" y="1"/>
            <a:ext cx="9252520" cy="98488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Распределение бюджетных ассигнований по муниципальным программам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+mn-lt"/>
              </a:rPr>
              <a:t>  (Решение Думы МО «Жигаловский район» «О бюджете муниципального образования «Жигаловский район»  от 26 декабря 2017 года № 21)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908050"/>
            <a:ext cx="3995738" cy="2995613"/>
          </a:xfrm>
        </p:spPr>
      </p:pic>
      <p:pic>
        <p:nvPicPr>
          <p:cNvPr id="16387" name="Picture 21" descr="Карта-схем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84663" y="188913"/>
            <a:ext cx="4859337" cy="6548437"/>
          </a:xfrm>
        </p:spPr>
      </p:pic>
      <p:pic>
        <p:nvPicPr>
          <p:cNvPr id="16388" name="Picture 4" descr="https://upload.wikimedia.org/wikipedia/commons/f/f9/Flag_of_Zhigalovsky_rayon_%28Irkutsk_oblast%2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4005263"/>
            <a:ext cx="3995738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1"/>
            <a:ext cx="6084168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ЖИГАЛОВСКИЙ РАЙОН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—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hlinkClick r:id="rId5" action="ppaction://hlinkfile" tooltip="Административно-территориальное деление Иркутской области"/>
              </a:rPr>
              <a:t>административно-территориальное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 (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hlinkClick r:id="rId6" action="ppaction://hlinkfile" tooltip="Районы России"/>
              </a:rPr>
              <a:t>район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) и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hlinkClick r:id="rId7" action="ppaction://hlinkfile" tooltip="Муниципальное образование"/>
              </a:rPr>
              <a:t>муниципальное образование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 (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hlinkClick r:id="rId8" action="ppaction://hlinkfile" tooltip="Муниципальный район"/>
              </a:rPr>
              <a:t>муниципальный район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) в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hlinkClick r:id="rId9" action="ppaction://hlinkfile" tooltip="Иркутская область"/>
              </a:rPr>
              <a:t>Иркутской области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hlinkClick r:id="rId10" action="ppaction://hlinkfile" tooltip="Россия"/>
              </a:rPr>
              <a:t>России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/>
          <p:cNvPicPr>
            <a:picLocks noChangeAspect="1" noChangeArrowheads="1"/>
          </p:cNvPicPr>
          <p:nvPr/>
        </p:nvPicPr>
        <p:blipFill>
          <a:blip r:embed="rId2" cstate="print">
            <a:lum bright="4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3875088" y="0"/>
            <a:ext cx="526891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332657"/>
            <a:ext cx="8064896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0" y="0"/>
            <a:ext cx="3923928" cy="32251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«Управление муниципальными финансами МО «Жигаловский район» на 2018 - 2020 годы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923928" y="0"/>
            <a:ext cx="5220071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Цель: повышение качества управления муниципальными финансами, создание условий для эффективного и ответственного управления финансами муниципальных образований </a:t>
            </a:r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Жигаловского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 района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Ответственный исполнитель: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Финансовое управление МО «Жигаловский район»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3429001"/>
          <a:ext cx="3923931" cy="28803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48820"/>
                <a:gridCol w="1283117"/>
                <a:gridCol w="1491994"/>
              </a:tblGrid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2018 год- 45 </a:t>
                      </a:r>
                      <a:r>
                        <a:rPr lang="ru-RU" sz="1000" b="1" u="none" strike="noStrike" dirty="0"/>
                        <a:t>198,30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2019 год- 37 </a:t>
                      </a:r>
                      <a:r>
                        <a:rPr lang="ru-RU" sz="1000" b="1" u="none" strike="noStrike" dirty="0"/>
                        <a:t>078,30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2020 год- 37 </a:t>
                      </a:r>
                      <a:r>
                        <a:rPr lang="ru-RU" sz="1000" b="1" u="none" strike="noStrike" dirty="0"/>
                        <a:t>316,00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07504" y="3140968"/>
            <a:ext cx="3816424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+mn-lt"/>
              </a:rPr>
              <a:t>                                            </a:t>
            </a:r>
            <a:r>
              <a:rPr lang="ru-RU" sz="1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план, тыс. рублей</a:t>
            </a:r>
          </a:p>
        </p:txBody>
      </p:sp>
      <p:graphicFrame>
        <p:nvGraphicFramePr>
          <p:cNvPr id="18" name="Схема 17"/>
          <p:cNvGraphicFramePr/>
          <p:nvPr/>
        </p:nvGraphicFramePr>
        <p:xfrm>
          <a:off x="2627784" y="4509120"/>
          <a:ext cx="6516216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171" name="Picture 3" descr="C:\Users\ФУ\Pictures\personal-finance.jpg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179512" y="4077073"/>
            <a:ext cx="2808312" cy="237626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lum bright="29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8568952" cy="508918"/>
          </a:xfrm>
        </p:spPr>
        <p:txBody>
          <a:bodyPr>
            <a:normAutofit fontScale="90000"/>
          </a:bodyPr>
          <a:lstStyle/>
          <a:p>
            <a:pPr eaLnBrk="0" hangingPunct="0">
              <a:spcBef>
                <a:spcPct val="50000"/>
              </a:spcBef>
            </a:pPr>
            <a:r>
              <a:rPr lang="ru-RU" sz="1000" dirty="0" smtClean="0">
                <a:latin typeface="Times New Roman" pitchFamily="18" charset="0"/>
              </a:rPr>
              <a:t/>
            </a:r>
            <a:br>
              <a:rPr lang="ru-RU" sz="1000" dirty="0" smtClean="0">
                <a:latin typeface="Times New Roman" pitchFamily="18" charset="0"/>
              </a:rPr>
            </a:br>
            <a:r>
              <a:rPr lang="ru-RU" sz="1000" dirty="0" smtClean="0">
                <a:latin typeface="Times New Roman" pitchFamily="18" charset="0"/>
              </a:rPr>
              <a:t/>
            </a:r>
            <a:br>
              <a:rPr lang="ru-RU" sz="1000" dirty="0" smtClean="0">
                <a:latin typeface="Times New Roman" pitchFamily="18" charset="0"/>
              </a:rPr>
            </a:br>
            <a:r>
              <a:rPr lang="ru-RU" sz="1000" dirty="0" smtClean="0">
                <a:latin typeface="Times New Roman" pitchFamily="18" charset="0"/>
              </a:rPr>
              <a:t/>
            </a:r>
            <a:br>
              <a:rPr lang="ru-RU" sz="1000" dirty="0" smtClean="0">
                <a:latin typeface="Times New Roman" pitchFamily="18" charset="0"/>
              </a:rPr>
            </a:br>
            <a:r>
              <a:rPr lang="ru-RU" sz="1000" dirty="0" smtClean="0">
                <a:latin typeface="Times New Roman" pitchFamily="18" charset="0"/>
              </a:rPr>
              <a:t/>
            </a:r>
            <a:br>
              <a:rPr lang="ru-RU" sz="1000" dirty="0" smtClean="0">
                <a:latin typeface="Times New Roman" pitchFamily="18" charset="0"/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Муниципальный долг бюджета муниципального образования «Жигаловский район»,  тыс. руб.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2000" b="1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79912" y="0"/>
            <a:ext cx="5364088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Муниципальная программа 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«Управление муниципальными финансами МО «Жигаловский район» на 2018 - 2020 годы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63945" y="3244334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9" name="Содержимое 7"/>
          <p:cNvGraphicFramePr>
            <a:graphicFrameLocks noGrp="1"/>
          </p:cNvGraphicFramePr>
          <p:nvPr>
            <p:ph idx="1"/>
          </p:nvPr>
        </p:nvGraphicFramePr>
        <p:xfrm>
          <a:off x="508000" y="1651000"/>
          <a:ext cx="3149600" cy="4424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3" cstate="print">
            <a:lum bright="2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635375" y="1052513"/>
          <a:ext cx="5257800" cy="5715640"/>
        </p:xfrm>
        <a:graphic>
          <a:graphicData uri="http://schemas.openxmlformats.org/drawingml/2006/table">
            <a:tbl>
              <a:tblPr/>
              <a:tblGrid>
                <a:gridCol w="2181225"/>
                <a:gridCol w="1049338"/>
                <a:gridCol w="1331912"/>
                <a:gridCol w="695325"/>
              </a:tblGrid>
              <a:tr h="25717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Наименование городских и сельских муниципальных образований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       Дотация на выравнивание бюджетной обеспеченности, тыс.рублей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86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1. Дальне-Закорское муниципальное образование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4113,6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3522,6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3585,4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2.Жигаловское муниципальное образование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6427,6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4124,9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4076,8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3. Знаменское муниципальное образование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4284,3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3676,3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3742,5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4. Лукиновское муниципальное образование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2643,4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2291,7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2332,1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5. Петровское муниципальное образование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3561,9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3080,4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3135,8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6. Рудовское муниципальное образование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4342,9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3715,5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3784,3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7. Тимошинское муниципальное образование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3443,2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2981,6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3034,1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8. Тутурское муниципальное образование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4075,4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3515,0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3576,5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9. Усть-Илгинское муниципальное образование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2423,3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2101,1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2137,5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10.Чиканское муниципальное образование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1373,2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588,0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495,2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                    ИТОГО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36 688,8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29 597,1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29 900,2</a:t>
                      </a:r>
                    </a:p>
                  </a:txBody>
                  <a:tcPr marL="54429" marR="544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771800" y="0"/>
            <a:ext cx="6192688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«Управление муниципальными финансами МО «Жигаловский район» на 2018 - 2020 годы</a:t>
            </a:r>
          </a:p>
        </p:txBody>
      </p:sp>
      <p:graphicFrame>
        <p:nvGraphicFramePr>
          <p:cNvPr id="10" name="Диаграмма 8"/>
          <p:cNvGraphicFramePr>
            <a:graphicFrameLocks/>
          </p:cNvGraphicFramePr>
          <p:nvPr/>
        </p:nvGraphicFramePr>
        <p:xfrm>
          <a:off x="50800" y="239713"/>
          <a:ext cx="3211513" cy="6567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639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188913"/>
            <a:ext cx="2376487" cy="198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 noChangeArrowheads="1"/>
          </p:cNvPicPr>
          <p:nvPr/>
        </p:nvPicPr>
        <p:blipFill>
          <a:blip r:embed="rId2" cstate="print">
            <a:lum bright="4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>
            <a:lum bright="24000" contrast="12000"/>
          </a:blip>
          <a:srcRect/>
          <a:stretch>
            <a:fillRect/>
          </a:stretch>
        </p:blipFill>
        <p:spPr bwMode="auto">
          <a:xfrm>
            <a:off x="3924300" y="0"/>
            <a:ext cx="521970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064896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0" y="-7354"/>
            <a:ext cx="3923928" cy="255454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«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Развитие образования»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на 2018 - 2020 годы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23928" y="0"/>
            <a:ext cx="5220072" cy="55707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Цель: повышение доступности качественного образования, отдыха, оздоровления и занятости детей в муниципальном образовании «Жигаловский район»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Ответственный исполнитель: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Управление образования администрации МО «Жигаловский район»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 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2852937"/>
          <a:ext cx="3923931" cy="28803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48820"/>
                <a:gridCol w="1283117"/>
                <a:gridCol w="1491994"/>
              </a:tblGrid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2018 год-466758,8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2019 год- 327907,7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2020 год- 328006,7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979712" y="2564904"/>
            <a:ext cx="1944216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план, тыс. рублей</a:t>
            </a:r>
          </a:p>
        </p:txBody>
      </p:sp>
      <p:graphicFrame>
        <p:nvGraphicFramePr>
          <p:cNvPr id="18" name="Схема 17"/>
          <p:cNvGraphicFramePr/>
          <p:nvPr/>
        </p:nvGraphicFramePr>
        <p:xfrm>
          <a:off x="-828600" y="3429000"/>
          <a:ext cx="10441160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Содержимое 16"/>
          <p:cNvSpPr>
            <a:spLocks noGrp="1"/>
          </p:cNvSpPr>
          <p:nvPr>
            <p:ph idx="1"/>
          </p:nvPr>
        </p:nvSpPr>
        <p:spPr>
          <a:xfrm flipV="1">
            <a:off x="457200" y="6453188"/>
            <a:ext cx="3538538" cy="215900"/>
          </a:xfrm>
        </p:spPr>
        <p:txBody>
          <a:bodyPr rtlCol="0">
            <a:normAutofit fontScale="3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5735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276888" y="15959138"/>
            <a:ext cx="31626175" cy="2371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/>
          <p:cNvPicPr>
            <a:picLocks noChangeAspect="1" noChangeArrowheads="1"/>
          </p:cNvPicPr>
          <p:nvPr/>
        </p:nvPicPr>
        <p:blipFill>
          <a:blip r:embed="rId2" cstate="print">
            <a:lum bright="38000" contrast="32000"/>
          </a:blip>
          <a:srcRect/>
          <a:stretch>
            <a:fillRect/>
          </a:stretch>
        </p:blipFill>
        <p:spPr bwMode="auto">
          <a:xfrm>
            <a:off x="0" y="0"/>
            <a:ext cx="9144000" cy="675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8371" name="Содержимое 2"/>
          <p:cNvSpPr>
            <a:spLocks noGrp="1"/>
          </p:cNvSpPr>
          <p:nvPr>
            <p:ph idx="1"/>
          </p:nvPr>
        </p:nvSpPr>
        <p:spPr>
          <a:xfrm>
            <a:off x="1042988" y="1916113"/>
            <a:ext cx="4557712" cy="4525962"/>
          </a:xfrm>
        </p:spPr>
        <p:txBody>
          <a:bodyPr/>
          <a:lstStyle/>
          <a:p>
            <a:pPr>
              <a:buFont typeface="Arial" charset="0"/>
              <a:buNone/>
            </a:pPr>
            <a:endParaRPr lang="ru-RU" smtClean="0"/>
          </a:p>
          <a:p>
            <a:pPr>
              <a:buFont typeface="Arial" charset="0"/>
              <a:buNone/>
            </a:pPr>
            <a:endParaRPr lang="ru-RU" smtClean="0"/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1835696" y="0"/>
            <a:ext cx="7308304" cy="137545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«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Развитие образования»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на 2018 - 2020 годы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844824"/>
            <a:ext cx="3456384" cy="19389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общеобразовательных организаций – 12 ед.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дошкольных образовательных организаций – 11 ед.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учреждений дополнительного образования – 2 ед.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827584" y="2060848"/>
          <a:ext cx="540060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/>
          <p:cNvSpPr/>
          <p:nvPr/>
        </p:nvSpPr>
        <p:spPr>
          <a:xfrm flipH="1">
            <a:off x="179511" y="4413884"/>
            <a:ext cx="2182043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Целевые группы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C:\Users\ФУ\Pictures\textura4.jpg"/>
          <p:cNvPicPr>
            <a:picLocks noChangeAspect="1" noChangeArrowheads="1"/>
          </p:cNvPicPr>
          <p:nvPr/>
        </p:nvPicPr>
        <p:blipFill>
          <a:blip r:embed="rId2" cstate="print">
            <a:lum bright="14000"/>
          </a:blip>
          <a:srcRect/>
          <a:stretch>
            <a:fillRect/>
          </a:stretch>
        </p:blipFill>
        <p:spPr bwMode="auto">
          <a:xfrm>
            <a:off x="0" y="-250825"/>
            <a:ext cx="9144000" cy="709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3"/>
          <p:cNvPicPr>
            <a:picLocks noChangeAspect="1" noChangeArrowheads="1"/>
          </p:cNvPicPr>
          <p:nvPr/>
        </p:nvPicPr>
        <p:blipFill>
          <a:blip r:embed="rId3" cstate="print">
            <a:lum bright="42000" contrast="-32000"/>
          </a:blip>
          <a:srcRect/>
          <a:stretch>
            <a:fillRect/>
          </a:stretch>
        </p:blipFill>
        <p:spPr bwMode="auto">
          <a:xfrm>
            <a:off x="3678238" y="1268413"/>
            <a:ext cx="546576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064896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0" y="-243408"/>
            <a:ext cx="3923928" cy="310317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«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Сохранение и развитие культуры МО «Жигаловский район»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на 2018 - 2020 годы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23928" y="0"/>
            <a:ext cx="5220072" cy="5687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Цель: сохранение нематериального культурного наследия МО «Жигаловский район», формирование единого культурного пространства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Ответственный исполнитель: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Управление культуры, молодежной политики и спорта администрации МО «Жигаловский район»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 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2852936"/>
          <a:ext cx="3923931" cy="50405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48820"/>
                <a:gridCol w="1283117"/>
                <a:gridCol w="1491994"/>
              </a:tblGrid>
              <a:tr h="5040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2018 год-23616,0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2019 год- 19512,0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2020 год- 19410,0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979712" y="2564904"/>
            <a:ext cx="1944216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план, тыс. рублей</a:t>
            </a:r>
          </a:p>
        </p:txBody>
      </p:sp>
      <p:graphicFrame>
        <p:nvGraphicFramePr>
          <p:cNvPr id="18" name="Схема 17"/>
          <p:cNvGraphicFramePr/>
          <p:nvPr/>
        </p:nvGraphicFramePr>
        <p:xfrm>
          <a:off x="-612576" y="3573016"/>
          <a:ext cx="10153128" cy="3284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Содержимое 16"/>
          <p:cNvSpPr>
            <a:spLocks noGrp="1"/>
          </p:cNvSpPr>
          <p:nvPr>
            <p:ph idx="1"/>
          </p:nvPr>
        </p:nvSpPr>
        <p:spPr>
          <a:xfrm flipV="1">
            <a:off x="457200" y="6453188"/>
            <a:ext cx="3538538" cy="215900"/>
          </a:xfrm>
        </p:spPr>
        <p:txBody>
          <a:bodyPr rtlCol="0">
            <a:normAutofit fontScale="3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59403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276888" y="15959138"/>
            <a:ext cx="31626175" cy="2371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79712" y="215320"/>
            <a:ext cx="7164288" cy="830997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Муниципальная программа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«Сохранение и развитие культуры МО «Жигаловский район» на 2018 - 2020 годы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395536" y="404664"/>
          <a:ext cx="5832648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23528" y="2132856"/>
            <a:ext cx="201622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Целевые группы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48064" y="5085184"/>
            <a:ext cx="3995936" cy="169277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учреждений – 3 ед.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Детская школа искусств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Межпоселенческая</a:t>
            </a:r>
            <a:r>
              <a:rPr lang="ru-RU" sz="1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центральная библиотека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Межпоселенческий</a:t>
            </a:r>
            <a:r>
              <a:rPr lang="ru-RU" sz="1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 Культуры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/>
          <p:cNvPicPr>
            <a:picLocks noChangeAspect="1" noChangeArrowheads="1"/>
          </p:cNvPicPr>
          <p:nvPr/>
        </p:nvPicPr>
        <p:blipFill>
          <a:blip r:embed="rId2" cstate="print">
            <a:lum bright="4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463"/>
            <a:ext cx="32639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4" descr="C:\Users\ФУ\Pictures\DSCF7726.jpg"/>
          <p:cNvPicPr>
            <a:picLocks noChangeAspect="1" noChangeArrowheads="1"/>
          </p:cNvPicPr>
          <p:nvPr/>
        </p:nvPicPr>
        <p:blipFill>
          <a:blip r:embed="rId4" cstate="print">
            <a:lum bright="28000" contrast="-18000"/>
          </a:blip>
          <a:srcRect/>
          <a:stretch>
            <a:fillRect/>
          </a:stretch>
        </p:blipFill>
        <p:spPr bwMode="auto">
          <a:xfrm>
            <a:off x="3851275" y="0"/>
            <a:ext cx="5148263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064896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0" y="0"/>
            <a:ext cx="3923928" cy="253983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«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Молодежная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политика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Жигаловского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района»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на 2018 - 2020 годы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23928" y="0"/>
            <a:ext cx="5220072" cy="63094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Цель: развитие молодежной политики в </a:t>
            </a:r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Жигаловском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 районе, направленной на создание условий для социального становления и самореализации молодежи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Ответственный исполнитель: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Управление культуры, молодежной политики и спорта администрации МО «Жигаловский район»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 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В рамках программы планируется проведение мероприятий, направленных на реализацию основных направлений молодежной политики, в т.ч. профилактики наркомании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2852937"/>
          <a:ext cx="3923931" cy="28803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48820"/>
                <a:gridCol w="1283117"/>
                <a:gridCol w="1491994"/>
              </a:tblGrid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2018 год-77,0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2019 год- 57,0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2020 год- 52,0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979712" y="2564904"/>
            <a:ext cx="1944216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план, тыс. рублей</a:t>
            </a:r>
          </a:p>
        </p:txBody>
      </p:sp>
      <p:graphicFrame>
        <p:nvGraphicFramePr>
          <p:cNvPr id="18" name="Схема 17"/>
          <p:cNvGraphicFramePr/>
          <p:nvPr/>
        </p:nvGraphicFramePr>
        <p:xfrm>
          <a:off x="2771800" y="4221088"/>
          <a:ext cx="6192688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7" name="Содержимое 16"/>
          <p:cNvSpPr>
            <a:spLocks noGrp="1"/>
          </p:cNvSpPr>
          <p:nvPr>
            <p:ph idx="1"/>
          </p:nvPr>
        </p:nvSpPr>
        <p:spPr>
          <a:xfrm flipV="1">
            <a:off x="457200" y="6453188"/>
            <a:ext cx="3538538" cy="215900"/>
          </a:xfrm>
        </p:spPr>
        <p:txBody>
          <a:bodyPr rtlCol="0">
            <a:normAutofit fontScale="3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61452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276888" y="15959138"/>
            <a:ext cx="31626175" cy="2371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/>
          <p:cNvPicPr>
            <a:picLocks noChangeAspect="1" noChangeArrowheads="1"/>
          </p:cNvPicPr>
          <p:nvPr/>
        </p:nvPicPr>
        <p:blipFill>
          <a:blip r:embed="rId2" cstate="print">
            <a:lum bright="4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437063"/>
            <a:ext cx="2989263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4" cstate="print">
            <a:lum bright="26000" contrast="-36000"/>
          </a:blip>
          <a:srcRect/>
          <a:stretch>
            <a:fillRect/>
          </a:stretch>
        </p:blipFill>
        <p:spPr bwMode="auto">
          <a:xfrm>
            <a:off x="3924300" y="1125538"/>
            <a:ext cx="521970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064896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0" y="0"/>
            <a:ext cx="3923928" cy="251885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«Развитие физической культуры и массового спорта на территории МО «Жигаловский район»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на 2018 - 2020 годы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923928" y="0"/>
            <a:ext cx="5220072" cy="63094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Цель: создание благоприятных условий для обеспечения регулярных занятий населения физической культурой и спортом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Ответственный исполнитель: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Управление культуры, молодежной политики и спорта администрации МО «Жигаловский район»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В рамках программы планируется проведение мероприятий по организации вовлечения населения в занятия физической культурой и спортом, подготовка проектно-сметной документации для строительства физкультурно-оздоровительного комплекса в п. Жигалово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2852937"/>
          <a:ext cx="3923931" cy="28803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48820"/>
                <a:gridCol w="1283117"/>
                <a:gridCol w="1491994"/>
              </a:tblGrid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2018 год-1360,0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2019 год- 135,0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2020 год- 100,0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979712" y="2564904"/>
            <a:ext cx="1944216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план, тыс. рублей</a:t>
            </a:r>
          </a:p>
        </p:txBody>
      </p:sp>
      <p:graphicFrame>
        <p:nvGraphicFramePr>
          <p:cNvPr id="18" name="Схема 17"/>
          <p:cNvGraphicFramePr/>
          <p:nvPr/>
        </p:nvGraphicFramePr>
        <p:xfrm>
          <a:off x="2771800" y="4221088"/>
          <a:ext cx="6192688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7" name="Содержимое 16"/>
          <p:cNvSpPr>
            <a:spLocks noGrp="1"/>
          </p:cNvSpPr>
          <p:nvPr>
            <p:ph idx="1"/>
          </p:nvPr>
        </p:nvSpPr>
        <p:spPr>
          <a:xfrm flipV="1">
            <a:off x="457200" y="6453188"/>
            <a:ext cx="3538538" cy="215900"/>
          </a:xfrm>
        </p:spPr>
        <p:txBody>
          <a:bodyPr rtlCol="0">
            <a:normAutofit fontScale="3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62476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213100"/>
            <a:ext cx="32004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/>
          <p:cNvPicPr>
            <a:picLocks noChangeAspect="1" noChangeArrowheads="1"/>
          </p:cNvPicPr>
          <p:nvPr/>
        </p:nvPicPr>
        <p:blipFill>
          <a:blip r:embed="rId2" cstate="print">
            <a:lum bright="4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>
            <a:lum bright="26000"/>
          </a:blip>
          <a:srcRect/>
          <a:stretch>
            <a:fillRect/>
          </a:stretch>
        </p:blipFill>
        <p:spPr bwMode="auto">
          <a:xfrm>
            <a:off x="3924300" y="0"/>
            <a:ext cx="5219700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332657"/>
            <a:ext cx="8064896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0" y="0"/>
            <a:ext cx="3923928" cy="290687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«Реализация первоочередных мероприятий по развитию и повышению надежности объектов жилищно-коммунального хозяйств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на 2018 - 2020 годы»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923928" y="0"/>
            <a:ext cx="5220071" cy="37240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Цель: повышение надежности функционирования систем коммунальной инфраструктуры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Ответственный исполнитель: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Администрация МО «Жигаловский район»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В рамках программы предусматривается подготовка к отопительному сезону (замена на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теплоисточниках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 котельного и котельно-вспомогательного оборудования, выработавших ресурс, на объектах муниципальной собственности)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3140967"/>
          <a:ext cx="3923931" cy="288033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48820"/>
                <a:gridCol w="1283117"/>
                <a:gridCol w="1491994"/>
              </a:tblGrid>
              <a:tr h="2880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2018 год-7813,4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2019 год- 0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2020 год- 0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979712" y="2852936"/>
            <a:ext cx="1944216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план, тыс. рублей</a:t>
            </a:r>
          </a:p>
        </p:txBody>
      </p:sp>
      <p:graphicFrame>
        <p:nvGraphicFramePr>
          <p:cNvPr id="18" name="Схема 17"/>
          <p:cNvGraphicFramePr/>
          <p:nvPr/>
        </p:nvGraphicFramePr>
        <p:xfrm>
          <a:off x="2771800" y="4221088"/>
          <a:ext cx="6192688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3498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950" y="3860800"/>
            <a:ext cx="2951163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Содержимое 16"/>
          <p:cNvSpPr>
            <a:spLocks noGrp="1"/>
          </p:cNvSpPr>
          <p:nvPr>
            <p:ph idx="1"/>
          </p:nvPr>
        </p:nvSpPr>
        <p:spPr>
          <a:xfrm flipV="1">
            <a:off x="457200" y="6453188"/>
            <a:ext cx="3538538" cy="215900"/>
          </a:xfrm>
        </p:spPr>
        <p:txBody>
          <a:bodyPr rtlCol="0">
            <a:normAutofit fontScale="3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>
            <a:lum bright="31000" contrast="-41000"/>
          </a:blip>
          <a:srcRect/>
          <a:stretch>
            <a:fillRect/>
          </a:stretch>
        </p:blipFill>
        <p:spPr bwMode="auto">
          <a:xfrm>
            <a:off x="0" y="0"/>
            <a:ext cx="917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7411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002588" cy="4525963"/>
          </a:xfrm>
        </p:spPr>
        <p:txBody>
          <a:bodyPr/>
          <a:lstStyle/>
          <a:p>
            <a:pPr algn="just"/>
            <a:r>
              <a:rPr lang="ru-RU" dirty="0" smtClean="0">
                <a:hlinkClick r:id="rId3"/>
              </a:rPr>
              <a:t>Федеральным законом от 6 октября 2003 г. N 131-ФЗ "Об общих принципах организации местного самоуправления в Российской Федерации"</a:t>
            </a:r>
            <a:endParaRPr lang="ru-RU" dirty="0" smtClean="0"/>
          </a:p>
          <a:p>
            <a:pPr algn="just">
              <a:buFont typeface="Arial" charset="0"/>
              <a:buNone/>
            </a:pPr>
            <a:endParaRPr lang="ru-RU" b="1" dirty="0" smtClean="0"/>
          </a:p>
          <a:p>
            <a:pPr algn="just"/>
            <a:r>
              <a:rPr lang="ru-RU" b="1" dirty="0" smtClean="0"/>
              <a:t>Статья 15. Вопросы местного значения муниципального района</a:t>
            </a:r>
          </a:p>
        </p:txBody>
      </p:sp>
      <p:sp>
        <p:nvSpPr>
          <p:cNvPr id="17412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smtClean="0"/>
          </a:p>
          <a:p>
            <a:pPr>
              <a:buFont typeface="Arial" charset="0"/>
              <a:buNone/>
            </a:pPr>
            <a:endParaRPr lang="ru-RU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1" y="404665"/>
            <a:ext cx="7992889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Полномочия муниципального района определены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/>
          <p:cNvPicPr>
            <a:picLocks noChangeAspect="1" noChangeArrowheads="1"/>
          </p:cNvPicPr>
          <p:nvPr/>
        </p:nvPicPr>
        <p:blipFill>
          <a:blip r:embed="rId2" cstate="print">
            <a:lum bright="4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3924300" y="0"/>
            <a:ext cx="5219700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332657"/>
            <a:ext cx="8064896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0" y="0"/>
            <a:ext cx="3923928" cy="22506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«Устойчивое развитие сельских территорий муниципального образования «Жигаловский район» на 2018-2020 годы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923928" y="0"/>
            <a:ext cx="5220071" cy="26776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Цель: Создание комфортных условий жизнедеятельности в сельской местности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Ответственный исполнитель: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Администрация МО «Жигаловский район»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В рамках программы предусматривается продолжение   строительства школы в с.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Тутура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 на 100 мест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2420889"/>
          <a:ext cx="3923931" cy="28803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48820"/>
                <a:gridCol w="1283117"/>
                <a:gridCol w="1491994"/>
              </a:tblGrid>
              <a:tr h="2880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2018 год-43872,5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2019 год- 0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2020 год- 0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979712" y="2204864"/>
            <a:ext cx="1944216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план, тыс. рублей</a:t>
            </a:r>
          </a:p>
        </p:txBody>
      </p:sp>
      <p:graphicFrame>
        <p:nvGraphicFramePr>
          <p:cNvPr id="18" name="Схема 17"/>
          <p:cNvGraphicFramePr/>
          <p:nvPr/>
        </p:nvGraphicFramePr>
        <p:xfrm>
          <a:off x="3347864" y="4221088"/>
          <a:ext cx="5796136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Содержимое 16"/>
          <p:cNvSpPr>
            <a:spLocks noGrp="1"/>
          </p:cNvSpPr>
          <p:nvPr>
            <p:ph idx="1"/>
          </p:nvPr>
        </p:nvSpPr>
        <p:spPr>
          <a:xfrm flipV="1">
            <a:off x="457200" y="6453188"/>
            <a:ext cx="3538538" cy="215900"/>
          </a:xfrm>
        </p:spPr>
        <p:txBody>
          <a:bodyPr rtlCol="0">
            <a:normAutofit fontScale="3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64523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950" y="3500438"/>
            <a:ext cx="3579813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/>
          <p:cNvPicPr>
            <a:picLocks noChangeAspect="1" noChangeArrowheads="1"/>
          </p:cNvPicPr>
          <p:nvPr/>
        </p:nvPicPr>
        <p:blipFill>
          <a:blip r:embed="rId2" cstate="print">
            <a:lum bright="4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924300" y="765175"/>
            <a:ext cx="521970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064896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0" y="0"/>
            <a:ext cx="3923928" cy="25447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«Совершенствование муниципального управления Администрации МО «Жигаловский район»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на 2018 - 2020 годы»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923928" y="0"/>
            <a:ext cx="5220072" cy="46474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Цель: совершенствование механизмов управления в Администрации МО «Жигаловский район»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Ответственный исполнитель: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Администрация МО «Жигаловский район»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В рамках программы обеспечивается деятельность Администрации МО «Жигаловский район», обеспечивается исполнение переданных государственных  полномочий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2852937"/>
          <a:ext cx="3923931" cy="28803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48820"/>
                <a:gridCol w="1283117"/>
                <a:gridCol w="1491994"/>
              </a:tblGrid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2018 год-32647,2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2019 год- 28682,8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2020 год- 27961,0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979712" y="2564904"/>
            <a:ext cx="1944216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план, тыс. рублей</a:t>
            </a:r>
          </a:p>
        </p:txBody>
      </p:sp>
      <p:graphicFrame>
        <p:nvGraphicFramePr>
          <p:cNvPr id="18" name="Схема 17"/>
          <p:cNvGraphicFramePr/>
          <p:nvPr/>
        </p:nvGraphicFramePr>
        <p:xfrm>
          <a:off x="2771800" y="4221088"/>
          <a:ext cx="6192688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Содержимое 16"/>
          <p:cNvSpPr>
            <a:spLocks noGrp="1"/>
          </p:cNvSpPr>
          <p:nvPr>
            <p:ph idx="1"/>
          </p:nvPr>
        </p:nvSpPr>
        <p:spPr>
          <a:xfrm flipV="1">
            <a:off x="457200" y="6453188"/>
            <a:ext cx="3538538" cy="215900"/>
          </a:xfrm>
        </p:spPr>
        <p:txBody>
          <a:bodyPr rtlCol="0">
            <a:normAutofit fontScale="3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6554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950" y="3933825"/>
            <a:ext cx="308610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2" cstate="print">
            <a:lum bright="28000" contrast="-10000"/>
          </a:blip>
          <a:srcRect/>
          <a:stretch>
            <a:fillRect/>
          </a:stretch>
        </p:blipFill>
        <p:spPr bwMode="auto">
          <a:xfrm>
            <a:off x="-19050" y="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064896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0" y="0"/>
            <a:ext cx="3923928" cy="30902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«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Улучшение условий и охраны труда в МО «Жигаловский район»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на 2018 - 2020 годы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23928" y="0"/>
            <a:ext cx="5220072" cy="52629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Цель: обеспечение безопасности жизни и здоровья работников в организациях </a:t>
            </a:r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Жигаловского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 района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Ответственный исполнитель: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Администрация МО «Жигаловский район»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 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3356993"/>
          <a:ext cx="3923931" cy="216023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48820"/>
                <a:gridCol w="1283117"/>
                <a:gridCol w="1491994"/>
              </a:tblGrid>
              <a:tr h="216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2018 год-15,0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2019 год- 0,0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2020 год- 0,0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979712" y="3068960"/>
            <a:ext cx="1944216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план, тыс. рублей</a:t>
            </a:r>
          </a:p>
        </p:txBody>
      </p:sp>
      <p:graphicFrame>
        <p:nvGraphicFramePr>
          <p:cNvPr id="18" name="Схема 17"/>
          <p:cNvGraphicFramePr/>
          <p:nvPr/>
        </p:nvGraphicFramePr>
        <p:xfrm>
          <a:off x="3419872" y="4293096"/>
          <a:ext cx="6084168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Содержимое 16"/>
          <p:cNvSpPr>
            <a:spLocks noGrp="1"/>
          </p:cNvSpPr>
          <p:nvPr>
            <p:ph idx="1"/>
          </p:nvPr>
        </p:nvSpPr>
        <p:spPr>
          <a:xfrm flipV="1">
            <a:off x="457200" y="6453188"/>
            <a:ext cx="3538538" cy="215900"/>
          </a:xfrm>
        </p:spPr>
        <p:txBody>
          <a:bodyPr rtlCol="0">
            <a:normAutofit fontScale="3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66570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76888" y="15959138"/>
            <a:ext cx="31626175" cy="2371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/>
          <p:cNvPicPr>
            <a:picLocks noChangeAspect="1" noChangeArrowheads="1"/>
          </p:cNvPicPr>
          <p:nvPr/>
        </p:nvPicPr>
        <p:blipFill>
          <a:blip r:embed="rId2" cstate="print">
            <a:lum bright="4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4" descr="C:\Users\ФУ\Pictures\0.jpg"/>
          <p:cNvPicPr>
            <a:picLocks noChangeAspect="1" noChangeArrowheads="1"/>
          </p:cNvPicPr>
          <p:nvPr/>
        </p:nvPicPr>
        <p:blipFill>
          <a:blip r:embed="rId3" cstate="print">
            <a:lum bright="40000" contrast="-10000"/>
          </a:blip>
          <a:srcRect/>
          <a:stretch>
            <a:fillRect/>
          </a:stretch>
        </p:blipFill>
        <p:spPr bwMode="auto">
          <a:xfrm>
            <a:off x="3924300" y="0"/>
            <a:ext cx="52197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064896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0" y="-11634"/>
            <a:ext cx="3923928" cy="38472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«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Развитие субъектов малого и среднего предпринимательства в МО «Жигаловский район»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на 2018 - 2020 годы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23928" y="0"/>
            <a:ext cx="5220072" cy="58785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Цель: улучшение условий для развития малого и среднего предпринимательства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Ответственный исполнитель: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Администрация МО «Жигаловский район»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В рамках программы планируется участие  в государственных программах для поддержки малого и среднего предпринимательства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 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3699123"/>
          <a:ext cx="3923931" cy="37794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48820"/>
                <a:gridCol w="1283117"/>
                <a:gridCol w="1491994"/>
              </a:tblGrid>
              <a:tr h="3779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2018 год-35,0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2019 год- 0,0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2020 год- 0,0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979712" y="3356992"/>
            <a:ext cx="1944216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план, тыс. рублей</a:t>
            </a:r>
          </a:p>
        </p:txBody>
      </p:sp>
      <p:graphicFrame>
        <p:nvGraphicFramePr>
          <p:cNvPr id="18" name="Схема 17"/>
          <p:cNvGraphicFramePr/>
          <p:nvPr/>
        </p:nvGraphicFramePr>
        <p:xfrm>
          <a:off x="3419872" y="4293096"/>
          <a:ext cx="6084168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Содержимое 16"/>
          <p:cNvSpPr>
            <a:spLocks noGrp="1"/>
          </p:cNvSpPr>
          <p:nvPr>
            <p:ph idx="1"/>
          </p:nvPr>
        </p:nvSpPr>
        <p:spPr>
          <a:xfrm flipV="1">
            <a:off x="457200" y="6453188"/>
            <a:ext cx="3538538" cy="215900"/>
          </a:xfrm>
        </p:spPr>
        <p:txBody>
          <a:bodyPr rtlCol="0">
            <a:normAutofit fontScale="3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6759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276888" y="15959138"/>
            <a:ext cx="31626175" cy="2371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076700"/>
            <a:ext cx="39243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/>
          <p:cNvPicPr>
            <a:picLocks noChangeAspect="1" noChangeArrowheads="1"/>
          </p:cNvPicPr>
          <p:nvPr/>
        </p:nvPicPr>
        <p:blipFill>
          <a:blip r:embed="rId2" cstate="print">
            <a:lum bright="4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251950" cy="1143000"/>
          </a:xfrm>
        </p:spPr>
        <p:txBody>
          <a:bodyPr/>
          <a:lstStyle/>
          <a:p>
            <a:r>
              <a:rPr lang="ru-RU" sz="3600" smtClean="0"/>
              <a:t/>
            </a:r>
            <a:br>
              <a:rPr lang="ru-RU" sz="3600" smtClean="0"/>
            </a:br>
            <a:endParaRPr lang="ru-RU" sz="3600" smtClean="0"/>
          </a:p>
        </p:txBody>
      </p:sp>
      <p:sp>
        <p:nvSpPr>
          <p:cNvPr id="68611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8612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8" name="Схема 7"/>
          <p:cNvGraphicFramePr/>
          <p:nvPr/>
        </p:nvGraphicFramePr>
        <p:xfrm>
          <a:off x="251520" y="1052736"/>
          <a:ext cx="8784976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0" y="116632"/>
            <a:ext cx="8964487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Непрограммные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расходы, тыс.рублей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/>
          <p:cNvPicPr>
            <a:picLocks noChangeAspect="1" noChangeArrowheads="1"/>
          </p:cNvPicPr>
          <p:nvPr/>
        </p:nvPicPr>
        <p:blipFill>
          <a:blip r:embed="rId2" cstate="print">
            <a:lum bright="4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 smtClean="0"/>
          </a:p>
        </p:txBody>
      </p:sp>
      <p:graphicFrame>
        <p:nvGraphicFramePr>
          <p:cNvPr id="30289" name="Group 593"/>
          <p:cNvGraphicFramePr>
            <a:graphicFrameLocks noGrp="1"/>
          </p:cNvGraphicFramePr>
          <p:nvPr>
            <p:ph type="tbl" idx="1"/>
          </p:nvPr>
        </p:nvGraphicFramePr>
        <p:xfrm>
          <a:off x="323850" y="981075"/>
          <a:ext cx="8568952" cy="4346957"/>
        </p:xfrm>
        <a:graphic>
          <a:graphicData uri="http://schemas.openxmlformats.org/drawingml/2006/table">
            <a:tbl>
              <a:tblPr/>
              <a:tblGrid>
                <a:gridCol w="5401878"/>
                <a:gridCol w="760362"/>
                <a:gridCol w="823175"/>
                <a:gridCol w="823175"/>
                <a:gridCol w="760362"/>
              </a:tblGrid>
              <a:tr h="216030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Мероприятие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69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2017 (отчет)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2018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2019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2020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2272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Газификация в п. Жигалово -всего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15,1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191998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 т.ч. федеральный бюджет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8,2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/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8942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         областной бюджет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6,6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/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94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          местный бюджет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0,3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846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Строительство школы в п.Тутура на 100 мест-всего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100,0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43,6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/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235798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         областной бюджет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95,0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41,4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/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742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          местный бюджет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5,0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2,2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/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1694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Капитальный ремонт детского сада "Якорек" в п.Жигалово -всего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42,4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/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/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178638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 т.ч. областной бюджет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40,3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/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/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59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          местный бюджет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2,1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/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/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4534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Приобретение детского сада в п.Жигалово на 120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мест-всего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73,7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109,3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/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193486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 т.ч. областной бюджет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70,0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103,8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917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          местный бюджет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3,7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5,5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-690819" y="116632"/>
            <a:ext cx="10525638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Бюджетные инвестиции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и расходы на капитальный ремонт, млн.руб.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23850" y="5373688"/>
          <a:ext cx="8568952" cy="1088931"/>
        </p:xfrm>
        <a:graphic>
          <a:graphicData uri="http://schemas.openxmlformats.org/drawingml/2006/table">
            <a:tbl>
              <a:tblPr/>
              <a:tblGrid>
                <a:gridCol w="5401878"/>
                <a:gridCol w="760362"/>
                <a:gridCol w="823175"/>
                <a:gridCol w="823175"/>
                <a:gridCol w="760362"/>
              </a:tblGrid>
              <a:tr h="2774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Иные расходы за счет средств местного бюджета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1,4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/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2774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Приобретение квартиры для обеспечения врачебных и средних медицинских кадров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1,4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081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Подготовка ПСД для строительства физкультурно-оздоровительного комплекса в п. Жигалово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1,2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/>
          <p:cNvPicPr>
            <a:picLocks noChangeAspect="1" noChangeArrowheads="1"/>
          </p:cNvPicPr>
          <p:nvPr/>
        </p:nvPicPr>
        <p:blipFill>
          <a:blip r:embed="rId2" cstate="print">
            <a:lum bright="4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188913"/>
            <a:ext cx="8229600" cy="857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476672"/>
            <a:ext cx="8712968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251520" y="908720"/>
          <a:ext cx="8568952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95536" y="188639"/>
            <a:ext cx="8424936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  <a:cs typeface="Tahoma" pitchFamily="34" charset="0"/>
              </a:rPr>
              <a:t>ОСНОВНЫЕ ПОНЯТИЯ (глоссарий)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70662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smtClean="0"/>
          </a:p>
          <a:p>
            <a:pPr>
              <a:buFont typeface="Arial" charset="0"/>
              <a:buNone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/>
          <p:cNvPicPr>
            <a:picLocks noChangeAspect="1" noChangeArrowheads="1"/>
          </p:cNvPicPr>
          <p:nvPr/>
        </p:nvPicPr>
        <p:blipFill>
          <a:blip r:embed="rId2" cstate="print">
            <a:lum bright="4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168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  <a:p>
            <a:pPr lvl="1"/>
            <a:endParaRPr lang="ru-RU" smtClean="0"/>
          </a:p>
          <a:p>
            <a:pPr lvl="1"/>
            <a:endParaRPr lang="ru-RU" smtClean="0"/>
          </a:p>
          <a:p>
            <a:endParaRPr lang="ru-RU" smtClean="0"/>
          </a:p>
        </p:txBody>
      </p:sp>
      <p:graphicFrame>
        <p:nvGraphicFramePr>
          <p:cNvPr id="5" name="Схема 4"/>
          <p:cNvGraphicFramePr/>
          <p:nvPr/>
        </p:nvGraphicFramePr>
        <p:xfrm>
          <a:off x="395536" y="260648"/>
          <a:ext cx="8352928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/>
          <p:cNvPicPr>
            <a:picLocks noChangeAspect="1" noChangeArrowheads="1"/>
          </p:cNvPicPr>
          <p:nvPr/>
        </p:nvPicPr>
        <p:blipFill>
          <a:blip r:embed="rId2" cstate="print">
            <a:lum bright="4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КОНТАКТНАЯ ИНФОРМАЦИЯ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036496" cy="4525963"/>
          </a:xfrm>
        </p:spPr>
        <p:txBody>
          <a:bodyPr rtlCol="0">
            <a:normAutofit fontScale="85000" lnSpcReduction="1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Финансовое управление муниципального образования  «Жигаловский район»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(составитель бюджета для граждан)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666402,  п. Жигалово, ул. Советская, 25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тел. 3-13-67, 3-16-80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hlinkClick r:id="rId3"/>
              </a:rPr>
              <a:t>jfinupr</a:t>
            </a: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hlinkClick r:id="rId3"/>
              </a:rPr>
              <a:t>@</a:t>
            </a:r>
            <a:r>
              <a:rPr lang="en-US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hlinkClick r:id="rId3"/>
              </a:rPr>
              <a:t>irmail</a:t>
            </a: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hlinkClick r:id="rId3"/>
              </a:rPr>
              <a:t>.</a:t>
            </a:r>
            <a:r>
              <a:rPr lang="en-US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hlinkClick r:id="rId3"/>
              </a:rPr>
              <a:t>ru</a:t>
            </a:r>
            <a:endParaRPr lang="ru-RU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официальный сайт </a:t>
            </a:r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http://zhigalovo.irkobl.ru/</a:t>
            </a:r>
            <a:endParaRPr lang="ru-RU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ЧАСЫ РАБОТЫ 8-00 ДО 17-00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ОБЕД 12-00 ДО 13-00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5"/>
          <p:cNvPicPr>
            <a:picLocks noChangeAspect="1" noChangeArrowheads="1"/>
          </p:cNvPicPr>
          <p:nvPr/>
        </p:nvPicPr>
        <p:blipFill>
          <a:blip r:embed="rId2" cstate="print">
            <a:lum bright="2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188640" y="2132856"/>
            <a:ext cx="9182780" cy="3440157"/>
          </a:xfrm>
          <a:scene3d>
            <a:camera prst="perspectiveContrastingLeftFacing"/>
            <a:lightRig rig="threePt" dir="t"/>
          </a:scene3d>
        </p:spPr>
      </p:pic>
      <p:graphicFrame>
        <p:nvGraphicFramePr>
          <p:cNvPr id="9" name="Схема 8"/>
          <p:cNvGraphicFramePr/>
          <p:nvPr/>
        </p:nvGraphicFramePr>
        <p:xfrm>
          <a:off x="5436096" y="260648"/>
          <a:ext cx="3096344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 cstate="print">
            <a:lum bright="37000" contrast="-44000"/>
          </a:blip>
          <a:srcRect/>
          <a:stretch>
            <a:fillRect/>
          </a:stretch>
        </p:blipFill>
        <p:spPr bwMode="auto">
          <a:xfrm>
            <a:off x="-73025" y="0"/>
            <a:ext cx="9217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180528" y="1"/>
            <a:ext cx="9324528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Переданные муниципальному району государственные полномочия   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79388" y="692150"/>
          <a:ext cx="8712968" cy="3870627"/>
        </p:xfrm>
        <a:graphic>
          <a:graphicData uri="http://schemas.openxmlformats.org/drawingml/2006/table">
            <a:tbl>
              <a:tblPr/>
              <a:tblGrid>
                <a:gridCol w="8712968"/>
              </a:tblGrid>
              <a:tr h="8575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latin typeface="MS Sans Serif"/>
                        </a:rPr>
                        <a:t>Расходы на содержание и обеспечение деятельности муниципальных служащих, осуществляющих областные государственные полномочия по предоставлению гражданам субсидий на оплату жилых помещений и коммунальных услуг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latin typeface="MS Sans Serif"/>
                        </a:rPr>
                        <a:t>Расходы на предоставление гражданам субсидий на оплату жилых помещений и коммунальных услуг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75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latin typeface="MS Sans Serif"/>
                        </a:rPr>
                        <a:t>Осуществление областных государственных полномочий по определению персонального состава и обеспечению деятельности районных (городских), районных в городах комиссий по делам несовершеннолетних и защите их прав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79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latin typeface="MS Sans Serif"/>
                        </a:rPr>
                        <a:t>Осуществление областных государственных полномочий по хранению, комплектованию, учету и использованию архивных документов, относящихся к государственной собственности Иркутской области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6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latin typeface="MS Sans Serif"/>
                        </a:rPr>
                        <a:t>Осуществление отдельных областных государственных полномочий в сфере труда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7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latin typeface="MS Sans Serif"/>
                        </a:rPr>
                        <a:t>Осуществление отдельных областных государственных полномочий по организации проведения мероприятий по отлову и содержанию безнадзорных собак и кошек в границах населенных пунктов Иркутской области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79388" y="4508500"/>
          <a:ext cx="8712968" cy="1659250"/>
        </p:xfrm>
        <a:graphic>
          <a:graphicData uri="http://schemas.openxmlformats.org/drawingml/2006/table">
            <a:tbl>
              <a:tblPr/>
              <a:tblGrid>
                <a:gridCol w="8712968"/>
              </a:tblGrid>
              <a:tr h="557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latin typeface="MS Sans Serif"/>
                        </a:rPr>
                        <a:t>Осуществление областных государственных полномочий по определению персонального состава и обеспечению деятельности административных комиссий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21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latin typeface="MS Sans Serif"/>
                        </a:rPr>
                        <a:t>Осуществление областного государственного полномочия по определению перечня должностных лиц органов местного самоуправления, уполномоченных составлять протоколы об административных правонарушениях, предусмотренных отдельными законами Иркутской области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79388" y="6127750"/>
          <a:ext cx="8712968" cy="614169"/>
        </p:xfrm>
        <a:graphic>
          <a:graphicData uri="http://schemas.openxmlformats.org/drawingml/2006/table">
            <a:tbl>
              <a:tblPr/>
              <a:tblGrid>
                <a:gridCol w="8712968"/>
              </a:tblGrid>
              <a:tr h="6141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latin typeface="MS Sans Serif"/>
                        </a:rPr>
          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466" name="Содержимое 1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smtClean="0"/>
          </a:p>
          <a:p>
            <a:pPr>
              <a:buFont typeface="Arial" charset="0"/>
              <a:buNone/>
            </a:pPr>
            <a:endParaRPr lang="ru-RU" smtClean="0"/>
          </a:p>
        </p:txBody>
      </p:sp>
      <p:sp>
        <p:nvSpPr>
          <p:cNvPr id="18467" name="Содержимое 1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smtClean="0"/>
          </a:p>
          <a:p>
            <a:pPr>
              <a:buFont typeface="Arial" charset="0"/>
              <a:buNone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 cstate="print">
            <a:lum bright="33000" contrast="-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1417638"/>
            <a:ext cx="8229600" cy="6429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8964488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Государственные полномочия не переданные, но осуществляемые органами местного самоуправления    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11188" y="1844675"/>
          <a:ext cx="7848872" cy="3240360"/>
        </p:xfrm>
        <a:graphic>
          <a:graphicData uri="http://schemas.openxmlformats.org/drawingml/2006/table">
            <a:tbl>
              <a:tblPr/>
              <a:tblGrid>
                <a:gridCol w="7848872"/>
              </a:tblGrid>
              <a:tr h="16201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latin typeface="MS Sans Serif"/>
                        </a:rPr>
                        <a:t>Расходы на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и общеобразовательных </a:t>
                      </a:r>
                      <a:r>
                        <a:rPr lang="ru-RU" sz="1600" b="1" i="0" u="none" strike="noStrike" dirty="0" smtClean="0">
                          <a:latin typeface="MS Sans Serif"/>
                        </a:rPr>
                        <a:t>организациях</a:t>
                      </a:r>
                    </a:p>
                    <a:p>
                      <a:pPr algn="l" fontAlgn="ctr"/>
                      <a:endParaRPr lang="ru-RU" sz="1600" b="1" i="0" u="none" strike="noStrike" dirty="0" smtClean="0">
                        <a:latin typeface="MS Sans Serif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1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latin typeface="MS Sans Serif"/>
                        </a:rPr>
                        <a:t>Расходы на обеспечение государственных гарантий реализации прав на получение общедоступного и бесплатного начального общего, основного общего, среднего общего образования в муниципальных общеобразовательных организациях, обеспечение </a:t>
                      </a:r>
                      <a:r>
                        <a:rPr lang="ru-RU" sz="1600" b="1" i="0" u="none" strike="noStrike" dirty="0" smtClean="0">
                          <a:latin typeface="MS Sans Serif"/>
                        </a:rPr>
                        <a:t>дополнительного образования детей в муниципальных общеобразовательных организациях</a:t>
                      </a:r>
                      <a:endParaRPr lang="ru-RU" sz="1600" b="1" i="0" u="none" strike="noStrike" dirty="0">
                        <a:latin typeface="MS Sans Serif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468" name="Содержимое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smtClean="0"/>
          </a:p>
          <a:p>
            <a:pPr>
              <a:buFont typeface="Arial" charset="0"/>
              <a:buNone/>
            </a:pPr>
            <a:endParaRPr lang="ru-RU" smtClean="0"/>
          </a:p>
        </p:txBody>
      </p:sp>
      <p:sp>
        <p:nvSpPr>
          <p:cNvPr id="19469" name="Содержимое 1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smtClean="0"/>
          </a:p>
          <a:p>
            <a:pPr>
              <a:buFont typeface="Arial" charset="0"/>
              <a:buNone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11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508000" y="1651000"/>
          <a:ext cx="3937000" cy="4424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Содержимое 9"/>
          <p:cNvGraphicFramePr>
            <a:graphicFrameLocks noGrp="1"/>
          </p:cNvGraphicFramePr>
          <p:nvPr>
            <p:ph sz="half" idx="2"/>
          </p:nvPr>
        </p:nvGraphicFramePr>
        <p:xfrm>
          <a:off x="4699000" y="1651000"/>
          <a:ext cx="3937000" cy="4424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4" cstate="print">
            <a:lum bright="35000" contrast="-41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Основные показатели прогноза социально-экономического развития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МО «Жигаловский район»</a:t>
            </a:r>
          </a:p>
        </p:txBody>
      </p:sp>
      <p:graphicFrame>
        <p:nvGraphicFramePr>
          <p:cNvPr id="13" name="Диаграмма 10"/>
          <p:cNvGraphicFramePr>
            <a:graphicFrameLocks/>
          </p:cNvGraphicFramePr>
          <p:nvPr/>
        </p:nvGraphicFramePr>
        <p:xfrm>
          <a:off x="158750" y="887413"/>
          <a:ext cx="4146550" cy="2562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Диаграмма 11"/>
          <p:cNvGraphicFramePr>
            <a:graphicFrameLocks/>
          </p:cNvGraphicFramePr>
          <p:nvPr/>
        </p:nvGraphicFramePr>
        <p:xfrm>
          <a:off x="4551363" y="887413"/>
          <a:ext cx="4362450" cy="2635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Диаграмма 12"/>
          <p:cNvGraphicFramePr>
            <a:graphicFrameLocks/>
          </p:cNvGraphicFramePr>
          <p:nvPr/>
        </p:nvGraphicFramePr>
        <p:xfrm>
          <a:off x="230188" y="3840163"/>
          <a:ext cx="4362450" cy="285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" name="Диаграмма 13"/>
          <p:cNvGraphicFramePr>
            <a:graphicFrameLocks/>
          </p:cNvGraphicFramePr>
          <p:nvPr/>
        </p:nvGraphicFramePr>
        <p:xfrm>
          <a:off x="4767262" y="3623817"/>
          <a:ext cx="4325937" cy="3183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11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508000" y="1651000"/>
          <a:ext cx="3937000" cy="4424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Содержимое 9"/>
          <p:cNvGraphicFramePr>
            <a:graphicFrameLocks noGrp="1"/>
          </p:cNvGraphicFramePr>
          <p:nvPr>
            <p:ph sz="half" idx="2"/>
          </p:nvPr>
        </p:nvGraphicFramePr>
        <p:xfrm>
          <a:off x="4699000" y="1651000"/>
          <a:ext cx="3937000" cy="4424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5" cstate="print">
            <a:lum bright="35000" contrast="-41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Основные показатели прогноза социально-экономического развития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МО «Жигаловский район»</a:t>
            </a:r>
          </a:p>
        </p:txBody>
      </p:sp>
      <p:graphicFrame>
        <p:nvGraphicFramePr>
          <p:cNvPr id="13" name="Диаграмма 10"/>
          <p:cNvGraphicFramePr>
            <a:graphicFrameLocks/>
          </p:cNvGraphicFramePr>
          <p:nvPr/>
        </p:nvGraphicFramePr>
        <p:xfrm>
          <a:off x="158750" y="887413"/>
          <a:ext cx="4146550" cy="2562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Диаграмма 11"/>
          <p:cNvGraphicFramePr>
            <a:graphicFrameLocks/>
          </p:cNvGraphicFramePr>
          <p:nvPr/>
        </p:nvGraphicFramePr>
        <p:xfrm>
          <a:off x="4551363" y="887413"/>
          <a:ext cx="4362450" cy="2635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5" name="Диаграмма 12"/>
          <p:cNvGraphicFramePr>
            <a:graphicFrameLocks/>
          </p:cNvGraphicFramePr>
          <p:nvPr/>
        </p:nvGraphicFramePr>
        <p:xfrm>
          <a:off x="230188" y="3840163"/>
          <a:ext cx="4362450" cy="285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6" name="Диаграмма 13"/>
          <p:cNvGraphicFramePr>
            <a:graphicFrameLocks/>
          </p:cNvGraphicFramePr>
          <p:nvPr/>
        </p:nvGraphicFramePr>
        <p:xfrm>
          <a:off x="4694238" y="3732213"/>
          <a:ext cx="4148137" cy="3074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3554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3555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4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50825" y="836613"/>
            <a:ext cx="8642350" cy="30797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ru-RU" sz="1100">
                <a:solidFill>
                  <a:srgbClr val="000000"/>
                </a:solidFill>
              </a:rPr>
              <a:t>- </a:t>
            </a:r>
            <a:r>
              <a:rPr lang="ru-RU" sz="1400" b="1" i="1">
                <a:solidFill>
                  <a:srgbClr val="000000"/>
                </a:solidFill>
              </a:rPr>
              <a:t>Повышение уровня ответственности главных администраторов доходов бюджета муниципального образования «Жигаловский район»  по контролю за полным и своевременным поступлением доходов, бюджетными полномочиями, по администрированию которых наделены органы местного самоуправления   муниципального образования «Жигаловский район» </a:t>
            </a:r>
          </a:p>
          <a:p>
            <a:pPr algn="just"/>
            <a:r>
              <a:rPr lang="ru-RU" sz="1400" b="1" i="1">
                <a:solidFill>
                  <a:srgbClr val="000000"/>
                </a:solidFill>
              </a:rPr>
              <a:t>- Взаимодействие с налоговыми органами в целях улучшения информационного обмена и повышения уровня собираемости доходов.</a:t>
            </a:r>
          </a:p>
          <a:p>
            <a:pPr algn="just"/>
            <a:r>
              <a:rPr lang="ru-RU" sz="1400" b="1" i="1">
                <a:solidFill>
                  <a:srgbClr val="000000"/>
                </a:solidFill>
              </a:rPr>
              <a:t>- Подготовка и направление на рассмотрение рабочей группы по повышению собираемости налогов в консолидированный бюджет муниципального образования  «Жигаловский  район»  информации о плательщиках налогов и сборов (юридических и физических лиц), являющихся должниками по уплате платежей в бюджет муниципального образования «Жигаловский район».</a:t>
            </a:r>
          </a:p>
          <a:p>
            <a:pPr algn="just"/>
            <a:r>
              <a:rPr lang="ru-RU" sz="1400" b="1" i="1">
                <a:solidFill>
                  <a:srgbClr val="000000"/>
                </a:solidFill>
              </a:rPr>
              <a:t>- Осуществление своевременной работы по внесению изменений в нормативно-правовые акты  муниципального образования «Жигаловский район» .</a:t>
            </a:r>
          </a:p>
          <a:p>
            <a:pPr algn="just"/>
            <a:r>
              <a:rPr lang="ru-RU" sz="1400" b="1" i="1">
                <a:solidFill>
                  <a:srgbClr val="000000"/>
                </a:solidFill>
              </a:rPr>
              <a:t>- Расширение налоговой базы путем выявления новых налогоплательщиков. </a:t>
            </a:r>
          </a:p>
          <a:p>
            <a:pPr algn="just"/>
            <a:r>
              <a:rPr lang="ru-RU" sz="1400" b="1" i="1">
                <a:solidFill>
                  <a:srgbClr val="000000"/>
                </a:solidFill>
              </a:rPr>
              <a:t>- Повышения уровня собираемости доходов.   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619250" y="115888"/>
            <a:ext cx="6121400" cy="685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152352" bIns="38088" anchor="ctr">
            <a:spAutoFit/>
          </a:bodyPr>
          <a:lstStyle/>
          <a:p>
            <a:pPr algn="ctr">
              <a:defRPr/>
            </a:pPr>
            <a:r>
              <a:rPr lang="ru-RU" sz="1400" b="1" u="sng" dirty="0" bmk="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u="sng" dirty="0" bmk="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на 2018</a:t>
            </a:r>
            <a:r>
              <a:rPr lang="ru-RU" sz="1400" b="1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-2020 годы</a:t>
            </a:r>
            <a:endParaRPr lang="ru-RU" sz="1600" b="1" i="1" dirty="0">
              <a:solidFill>
                <a:schemeClr val="tx1"/>
              </a:solidFill>
              <a:latin typeface="Cambria" pitchFamily="18" charset="0"/>
              <a:cs typeface="Arial" pitchFamily="34" charset="0"/>
            </a:endParaRPr>
          </a:p>
          <a:p>
            <a:pPr eaLnBrk="0" hangingPunct="0">
              <a:defRPr/>
            </a:pP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692275" y="4005263"/>
            <a:ext cx="6119813" cy="6842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152352" bIns="38088" anchor="ctr">
            <a:spAutoFit/>
          </a:bodyPr>
          <a:lstStyle/>
          <a:p>
            <a:pPr algn="ctr">
              <a:defRPr/>
            </a:pPr>
            <a:r>
              <a:rPr lang="ru-RU" sz="1400" b="1" u="sng" dirty="0" bmk="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u="sng" dirty="0" bmk="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на 2018</a:t>
            </a:r>
            <a:r>
              <a:rPr lang="ru-RU" sz="1400" b="1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-2020 годы</a:t>
            </a:r>
            <a:endParaRPr lang="ru-RU" sz="1600" b="1" i="1" dirty="0">
              <a:solidFill>
                <a:schemeClr val="tx1"/>
              </a:solidFill>
              <a:latin typeface="Cambria" pitchFamily="18" charset="0"/>
              <a:cs typeface="Arial" pitchFamily="34" charset="0"/>
            </a:endParaRPr>
          </a:p>
          <a:p>
            <a:pPr eaLnBrk="0" hangingPunct="0">
              <a:defRPr/>
            </a:pP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23850" y="4725988"/>
            <a:ext cx="8675688" cy="19605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152352" bIns="38088" anchor="ctr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rgbClr val="548DD4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1400" b="1" i="1" dirty="0">
                <a:cs typeface="Times New Roman" pitchFamily="18" charset="0"/>
              </a:rPr>
              <a:t>Оптимизация расходов бюджета муниципального образования «Жигаловский район», повышение эффективности использования бюджетных средств и финансовое обеспечение приоритетных направлений расходов</a:t>
            </a:r>
          </a:p>
          <a:p>
            <a:pPr algn="just">
              <a:defRPr/>
            </a:pPr>
            <a:r>
              <a:rPr lang="ru-RU" sz="1400" b="1" i="1" dirty="0"/>
              <a:t>- Обеспечение сбалансированности местных бюджетов поселений района</a:t>
            </a:r>
          </a:p>
          <a:p>
            <a:pPr algn="just">
              <a:defRPr/>
            </a:pPr>
            <a:r>
              <a:rPr lang="ru-RU" sz="1400" b="1" i="1" dirty="0"/>
              <a:t>- Управление муниципальным долгом муниципального образования «Жигаловский район» </a:t>
            </a:r>
          </a:p>
          <a:p>
            <a:pPr algn="just">
              <a:defRPr/>
            </a:pPr>
            <a:r>
              <a:rPr lang="ru-RU" sz="1400" b="1" i="1" dirty="0"/>
              <a:t>- Вовлечение граждан в бюджетный процесс.</a:t>
            </a:r>
            <a:endParaRPr lang="ru-RU" sz="1400" i="1" dirty="0"/>
          </a:p>
          <a:p>
            <a:pPr>
              <a:defRPr/>
            </a:pPr>
            <a:endParaRPr lang="ru-RU" sz="1300" b="1" dirty="0">
              <a:latin typeface="Cambria" pitchFamily="18" charset="0"/>
              <a:cs typeface="Arial" pitchFamily="34" charset="0"/>
            </a:endParaRPr>
          </a:p>
          <a:p>
            <a:pPr eaLnBrk="0" hangingPunct="0">
              <a:defRPr/>
            </a:pP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61" name="Прямоугольник 11"/>
          <p:cNvSpPr>
            <a:spLocks noChangeArrowheads="1"/>
          </p:cNvSpPr>
          <p:nvPr/>
        </p:nvSpPr>
        <p:spPr bwMode="auto">
          <a:xfrm flipV="1">
            <a:off x="1908175" y="3752850"/>
            <a:ext cx="49498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 cstate="print">
            <a:lum bright="2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980728"/>
          <a:ext cx="914400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39552" y="188640"/>
            <a:ext cx="79208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БЮДЖЕТНЫЙ ПРОЦЕСС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2860</TotalTime>
  <Words>3546</Words>
  <Application>Microsoft Office PowerPoint</Application>
  <PresentationFormat>Экран (4:3)</PresentationFormat>
  <Paragraphs>710</Paragraphs>
  <Slides>39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Слайд 1</vt:lpstr>
      <vt:lpstr> </vt:lpstr>
      <vt:lpstr>  </vt:lpstr>
      <vt:lpstr> </vt:lpstr>
      <vt:lpstr>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 </vt:lpstr>
      <vt:lpstr> </vt:lpstr>
      <vt:lpstr> </vt:lpstr>
      <vt:lpstr> </vt:lpstr>
      <vt:lpstr>    Муниципальный долг бюджета муниципального образования «Жигаловский район»,  тыс. руб. </vt:lpstr>
      <vt:lpstr>Слайд 22</vt:lpstr>
      <vt:lpstr> </vt:lpstr>
      <vt:lpstr>Слайд 24</vt:lpstr>
      <vt:lpstr> </vt:lpstr>
      <vt:lpstr>Муниципальная программа  «Сохранение и развитие культуры МО «Жигаловский район» на 2018 - 2020 годы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Слайд 37</vt:lpstr>
      <vt:lpstr>КОНТАКТНАЯ ИНФОРМАЦИЯ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ФУ</dc:creator>
  <cp:lastModifiedBy>ФУ</cp:lastModifiedBy>
  <cp:revision>322</cp:revision>
  <dcterms:created xsi:type="dcterms:W3CDTF">2018-06-22T03:26:28Z</dcterms:created>
  <dcterms:modified xsi:type="dcterms:W3CDTF">2018-07-09T01:12:08Z</dcterms:modified>
</cp:coreProperties>
</file>