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14" r:id="rId2"/>
  </p:sldMasterIdLst>
  <p:notesMasterIdLst>
    <p:notesMasterId r:id="rId10"/>
  </p:notesMasterIdLst>
  <p:sldIdLst>
    <p:sldId id="266" r:id="rId3"/>
    <p:sldId id="263" r:id="rId4"/>
    <p:sldId id="261" r:id="rId5"/>
    <p:sldId id="260" r:id="rId6"/>
    <p:sldId id="262" r:id="rId7"/>
    <p:sldId id="265" r:id="rId8"/>
    <p:sldId id="25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84497467554143"/>
          <c:y val="0.19091963649696542"/>
          <c:w val="0.69490486978955757"/>
          <c:h val="0.725065789107881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2018год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89</a:t>
                    </a:r>
                    <a:endParaRPr lang="en-US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46-40F3-A5D4-9520763114B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567</a:t>
                    </a:r>
                    <a:endParaRPr lang="en-US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46-40F3-A5D4-9520763114BE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88.6</c:v>
                </c:pt>
                <c:pt idx="1">
                  <c:v>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9999FF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143</a:t>
                    </a:r>
                    <a:endParaRPr lang="en-US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579</a:t>
                    </a:r>
                    <a:endParaRPr lang="en-US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142.80000000000001</c:v>
                </c:pt>
                <c:pt idx="1">
                  <c:v>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15712"/>
        <c:axId val="156117248"/>
      </c:barChart>
      <c:catAx>
        <c:axId val="15611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6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60" b="1" i="0" u="none" strike="noStrike" baseline="0">
                <a:solidFill>
                  <a:schemeClr val="accent4">
                    <a:lumMod val="50000"/>
                  </a:schemeClr>
                </a:solidFill>
                <a:effectLst>
                  <a:glow>
                    <a:schemeClr val="accent1">
                      <a:alpha val="15000"/>
                    </a:schemeClr>
                  </a:glow>
                </a:effectLst>
                <a:latin typeface="Arial Rounded MT Bold" panose="020F0704030504030204" pitchFamily="34" charset="0"/>
                <a:ea typeface="Times New Roman CYR"/>
                <a:cs typeface="Times New Roman CYR"/>
              </a:defRPr>
            </a:pPr>
            <a:endParaRPr lang="ru-RU"/>
          </a:p>
        </c:txPr>
        <c:crossAx val="156117248"/>
        <c:crossesAt val="0"/>
        <c:auto val="0"/>
        <c:lblAlgn val="ctr"/>
        <c:lblOffset val="100"/>
        <c:noMultiLvlLbl val="0"/>
      </c:catAx>
      <c:valAx>
        <c:axId val="1561172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6115712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7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3194509972503"/>
          <c:y val="0.13954388804397874"/>
          <c:w val="0.85113327407034423"/>
          <c:h val="0.7420581546232087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 от КГКМ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19261</c:v>
                </c:pt>
                <c:pt idx="1">
                  <c:v>74717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69BA-40FB-9EB4-656CBFCF3D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 всего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7086995171514617E-3"/>
                  <c:y val="0.119609046894838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62</a:t>
                    </a:r>
                    <a:endParaRPr lang="en-US" sz="32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accent3">
                    <a:alpha val="50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A-40FB-9EB4-656CBFCF3D4A}"/>
                </c:ext>
              </c:extLst>
            </c:dLbl>
            <c:dLbl>
              <c:idx val="1"/>
              <c:layout>
                <c:manualLayout>
                  <c:x val="4.8544134639531408E-3"/>
                  <c:y val="0.13732890569407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109</a:t>
                    </a:r>
                    <a:endParaRPr lang="en-US" sz="32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accent3">
                    <a:alpha val="50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906101841200076"/>
                      <c:h val="0.11821360801439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BA-40FB-9EB4-656CBFCF3D4A}"/>
                </c:ext>
              </c:extLst>
            </c:dLbl>
            <c:spPr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61685</c:v>
                </c:pt>
                <c:pt idx="1">
                  <c:v>109448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69BA-40FB-9EB4-656CBFCF3D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9366912"/>
        <c:axId val="179368704"/>
        <c:axId val="153972224"/>
      </c:bar3DChart>
      <c:catAx>
        <c:axId val="1793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368704"/>
        <c:crosses val="autoZero"/>
        <c:auto val="1"/>
        <c:lblAlgn val="ctr"/>
        <c:lblOffset val="100"/>
        <c:noMultiLvlLbl val="0"/>
      </c:catAx>
      <c:valAx>
        <c:axId val="179368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366912"/>
        <c:crosses val="autoZero"/>
        <c:crossBetween val="between"/>
      </c:valAx>
      <c:serAx>
        <c:axId val="15397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79368704"/>
        <c:crosses val="autoZero"/>
      </c:serAx>
      <c:spPr>
        <a:noFill/>
        <a:ln w="32578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63071882017885"/>
          <c:y val="7.292436968927464E-2"/>
          <c:w val="0.65193021847597687"/>
          <c:h val="0.11858643704730573"/>
        </c:manualLayout>
      </c:layout>
      <c:overlay val="0"/>
      <c:spPr>
        <a:noFill/>
        <a:ln w="32578">
          <a:noFill/>
        </a:ln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28904979797602"/>
          <c:y val="1.2807985845195024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explosion val="9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0.17764620181385632"/>
                  <c:y val="0.112440850552229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342 </a:t>
                    </a:r>
                    <a:endParaRPr lang="en-US" sz="32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0.1697508150665738"/>
                  <c:y val="-0.180293332718668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143</a:t>
                    </a:r>
                    <a:endParaRPr lang="en-US" sz="2400" dirty="0"/>
                  </a:p>
                </c:rich>
              </c:tx>
              <c:spPr>
                <a:gradFill rotWithShape="1">
                  <a:gsLst>
                    <a:gs pos="0">
                      <a:schemeClr val="accent5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5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5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layout>
                <c:manualLayout>
                  <c:x val="0.121391493528969"/>
                  <c:y val="3.87726070757844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</a:rPr>
                      <a:t>124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0.10263995000417306"/>
                  <c:y val="0.151213610276674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</a:rPr>
                      <a:t>105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1.973846686820625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8</a:t>
                    </a:r>
                    <a:endParaRPr lang="en-US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субвенции -47%</c:v>
                </c:pt>
                <c:pt idx="1">
                  <c:v>налоговые и неналоговые доходы-20%</c:v>
                </c:pt>
                <c:pt idx="2">
                  <c:v>целевые субсидии-17%</c:v>
                </c:pt>
                <c:pt idx="3">
                  <c:v>дотации- 14%</c:v>
                </c:pt>
                <c:pt idx="4">
                  <c:v>МБТ от поселений, пожертвования и гранты-2%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342</c:v>
                </c:pt>
                <c:pt idx="1">
                  <c:v>143</c:v>
                </c:pt>
                <c:pt idx="2">
                  <c:v>124</c:v>
                </c:pt>
                <c:pt idx="3">
                  <c:v>105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>
      <a:glow rad="1016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509513021044249"/>
          <c:y val="0.19495467243656803"/>
          <c:w val="0.69490486978955757"/>
          <c:h val="0.725065789107881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2018год</c:v>
                </c:pt>
              </c:strCache>
            </c:strRef>
          </c:tx>
          <c:spPr>
            <a:solidFill>
              <a:srgbClr val="00B0F0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420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69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5-4918-BCDC-9B5EC6BABF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B1-432E-A663-45D4CBB6621B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ФОТ</c:v>
                </c:pt>
                <c:pt idx="1">
                  <c:v>БЮДЖЕТНЫЕ ИНВЕСТИЦИИ</c:v>
                </c:pt>
                <c:pt idx="2">
                  <c:v>СОДЕРЖАНИЕ УЧРЕЖДЕНИЙ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420</c:v>
                </c:pt>
                <c:pt idx="1">
                  <c:v>69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9999FF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18B1-432E-A663-45D4CBB6621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463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35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141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B1-432E-A663-45D4CBB6621B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ФОТ</c:v>
                </c:pt>
                <c:pt idx="1">
                  <c:v>БЮДЖЕТНЫЕ ИНВЕСТИЦИИ</c:v>
                </c:pt>
                <c:pt idx="2">
                  <c:v>СОДЕРЖАНИЕ УЧРЕЖДЕНИЙ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463</c:v>
                </c:pt>
                <c:pt idx="1">
                  <c:v>35</c:v>
                </c:pt>
                <c:pt idx="2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34272000"/>
        <c:axId val="34273536"/>
      </c:barChart>
      <c:catAx>
        <c:axId val="342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6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60" b="1" i="0" u="none" strike="noStrike" baseline="0">
                <a:solidFill>
                  <a:schemeClr val="accent4">
                    <a:lumMod val="50000"/>
                  </a:schemeClr>
                </a:solidFill>
                <a:effectLst>
                  <a:glow>
                    <a:schemeClr val="accent1">
                      <a:alpha val="15000"/>
                    </a:schemeClr>
                  </a:glow>
                </a:effectLst>
                <a:latin typeface="Arial Rounded MT Bold" panose="020F0704030504030204" pitchFamily="34" charset="0"/>
                <a:ea typeface="Times New Roman CYR"/>
                <a:cs typeface="Times New Roman CYR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tickMarkSkip val="1"/>
        <c:noMultiLvlLbl val="0"/>
      </c:catAx>
      <c:valAx>
        <c:axId val="342735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7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70C0"/>
                </a:solidFill>
              </a:rPr>
              <a:t>2019 </a:t>
            </a:r>
            <a:r>
              <a:rPr lang="ru-RU" dirty="0" smtClean="0">
                <a:solidFill>
                  <a:srgbClr val="0070C0"/>
                </a:solidFill>
              </a:rPr>
              <a:t>год</a:t>
            </a:r>
            <a:endParaRPr lang="ru-RU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2354390167246"/>
          <c:y val="2.3931641805638885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3.4149962880475129E-2"/>
                  <c:y val="3.5890538943071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ОБЩЕГОСУДАРСТВЕННЫЕ ВОПРОСЫ, 10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1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-0.35040831477357093"/>
                  <c:y val="0.260206407337269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dirty="0">
                        <a:solidFill>
                          <a:schemeClr val="tx1"/>
                        </a:solidFill>
                      </a:rPr>
                      <a:t>ОБРАЗОВАНИЕ, 70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8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7.4239049740163323E-3"/>
                  <c:y val="7.178107788614366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СОЦИАЛЬНАЯ ПОЛИТИКА, 2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2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4.7512991833704582E-2"/>
                  <c:y val="-3.28992806425183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МБТ, 8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2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ВОПРОСЫ, 10%</c:v>
                </c:pt>
                <c:pt idx="1">
                  <c:v>КУЛЬТУРА И СПОРТ, 10%</c:v>
                </c:pt>
                <c:pt idx="2">
                  <c:v>ОБРАЗОВАНИЕ, 70%</c:v>
                </c:pt>
                <c:pt idx="3">
                  <c:v>СОЦИАЛЬНАЯ ПОЛИТИКА, 2%</c:v>
                </c:pt>
                <c:pt idx="4">
                  <c:v>МБТ, 8%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</c:v>
                </c:pt>
                <c:pt idx="1">
                  <c:v>70</c:v>
                </c:pt>
                <c:pt idx="2">
                  <c:v>498</c:v>
                </c:pt>
                <c:pt idx="3">
                  <c:v>15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34109799282216"/>
          <c:y val="0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7DD-4A71-864B-6281AA69F8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7DD-4A71-864B-6281AA69F8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7DD-4A71-864B-6281AA69F89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7DD-4A71-864B-6281AA69F89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7DD-4A71-864B-6281AA69F89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7DD-4A71-864B-6281AA69F893}"/>
              </c:ext>
            </c:extLst>
          </c:dPt>
          <c:dLbls>
            <c:dLbl>
              <c:idx val="0"/>
              <c:layout>
                <c:manualLayout>
                  <c:x val="-3.7058590955018476E-2"/>
                  <c:y val="6.5829804556320941E-3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ОБЩЕГОСУДАРСТВЕННЫЕ ВОПРОСЫ, 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DD-4A71-864B-6281AA69F893}"/>
                </c:ext>
              </c:extLst>
            </c:dLbl>
            <c:dLbl>
              <c:idx val="1"/>
              <c:layout>
                <c:manualLayout>
                  <c:x val="-2.9825050778344336E-2"/>
                  <c:y val="8.9760436815278493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 </a:t>
                    </a:r>
                    <a:r>
                      <a:rPr lang="ru-RU" sz="1200" dirty="0" smtClean="0"/>
                      <a:t>КУЛЬТУРА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И СПОРТ , 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DD-4A71-864B-6281AA69F893}"/>
                </c:ext>
              </c:extLst>
            </c:dLbl>
            <c:dLbl>
              <c:idx val="2"/>
              <c:layout>
                <c:manualLayout>
                  <c:x val="0.11003720048876281"/>
                  <c:y val="-0.26990219868091586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z="2000" dirty="0"/>
                      <a:t>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ОБРАЗОВАНИЕ</a:t>
                    </a:r>
                    <a:r>
                      <a:rPr lang="ru-RU" sz="1800" smtClean="0">
                        <a:solidFill>
                          <a:schemeClr val="tx1"/>
                        </a:solidFill>
                      </a:rPr>
                      <a:t>, 74%</a:t>
                    </a:r>
                    <a:endParaRPr lang="ru-RU" sz="18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DD-4A71-864B-6281AA69F893}"/>
                </c:ext>
              </c:extLst>
            </c:dLbl>
            <c:dLbl>
              <c:idx val="4"/>
              <c:layout>
                <c:manualLayout>
                  <c:x val="3.71747298948523E-2"/>
                  <c:y val="-6.5829804556320742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МБТ, 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DD-4A71-864B-6281AA69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ВОПРОСЫ, 10%</c:v>
                </c:pt>
                <c:pt idx="1">
                  <c:v> КУЛЬТУРА И СПОРТ , 5%</c:v>
                </c:pt>
                <c:pt idx="2">
                  <c:v> ОБРАЗОВАНИЕ , 75%</c:v>
                </c:pt>
                <c:pt idx="3">
                  <c:v>СОЦИАЛЬНАЯ ПОЛИТИКА, 2%</c:v>
                </c:pt>
                <c:pt idx="4">
                  <c:v>МБТ, 9%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</c:v>
                </c:pt>
                <c:pt idx="1">
                  <c:v>31</c:v>
                </c:pt>
                <c:pt idx="2">
                  <c:v>491</c:v>
                </c:pt>
                <c:pt idx="3">
                  <c:v>10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7DD-4A71-864B-6281AA69F89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Непрограммные расходы</c:v>
                </c:pt>
                <c:pt idx="1">
                  <c:v>Профилактика правонарушений </c:v>
                </c:pt>
                <c:pt idx="2">
                  <c:v>Повышение безопасности дорожного движения </c:v>
                </c:pt>
                <c:pt idx="3">
                  <c:v>Улучшение условий и охраны труда </c:v>
                </c:pt>
                <c:pt idx="4">
                  <c:v>Молодёжная политика Жигаловского района</c:v>
                </c:pt>
                <c:pt idx="5">
                  <c:v>Развитие физической культуры и массового спорта </c:v>
                </c:pt>
                <c:pt idx="6">
                  <c:v>Реализация первоочередных мероприятий по развитию и повышению надежности объектов жилищно-коммунального хозяйства</c:v>
                </c:pt>
                <c:pt idx="7">
                  <c:v>Сохранение и развитие культуры </c:v>
                </c:pt>
                <c:pt idx="8">
                  <c:v>Устойчивое развитие сельских территорий </c:v>
                </c:pt>
                <c:pt idx="9">
                  <c:v>Совершенствование муниципального управления </c:v>
                </c:pt>
                <c:pt idx="10">
                  <c:v>Управление муниципальными финансами </c:v>
                </c:pt>
                <c:pt idx="11">
                  <c:v> Развитие образования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 formatCode="#,##0.0">
                  <c:v>2880.4</c:v>
                </c:pt>
                <c:pt idx="3" formatCode="#,##0.0">
                  <c:v>15</c:v>
                </c:pt>
                <c:pt idx="4" formatCode="#,##0.0">
                  <c:v>65</c:v>
                </c:pt>
                <c:pt idx="5" formatCode="#,##0.0">
                  <c:v>486.2</c:v>
                </c:pt>
                <c:pt idx="6" formatCode="#,##0.0">
                  <c:v>7663.3</c:v>
                </c:pt>
                <c:pt idx="7" formatCode="#,##0.0">
                  <c:v>41237.5</c:v>
                </c:pt>
                <c:pt idx="8" formatCode="#,##0.0">
                  <c:v>43766.7</c:v>
                </c:pt>
                <c:pt idx="9" formatCode="#,##0.0">
                  <c:v>47149.8</c:v>
                </c:pt>
                <c:pt idx="10" formatCode="#,##0.0">
                  <c:v>67854.399999999994</c:v>
                </c:pt>
                <c:pt idx="11" formatCode="#,##0.0">
                  <c:v>441891.5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A-49A6-883C-F4EAD848A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Непрограммные расходы</c:v>
                </c:pt>
                <c:pt idx="1">
                  <c:v>Профилактика правонарушений </c:v>
                </c:pt>
                <c:pt idx="2">
                  <c:v>Повышение безопасности дорожного движения </c:v>
                </c:pt>
                <c:pt idx="3">
                  <c:v>Улучшение условий и охраны труда </c:v>
                </c:pt>
                <c:pt idx="4">
                  <c:v>Молодёжная политика Жигаловского района</c:v>
                </c:pt>
                <c:pt idx="5">
                  <c:v>Развитие физической культуры и массового спорта </c:v>
                </c:pt>
                <c:pt idx="6">
                  <c:v>Реализация первоочередных мероприятий по развитию и повышению надежности объектов жилищно-коммунального хозяйства</c:v>
                </c:pt>
                <c:pt idx="7">
                  <c:v>Сохранение и развитие культуры </c:v>
                </c:pt>
                <c:pt idx="8">
                  <c:v>Устойчивое развитие сельских территорий </c:v>
                </c:pt>
                <c:pt idx="9">
                  <c:v>Совершенствование муниципального управления </c:v>
                </c:pt>
                <c:pt idx="10">
                  <c:v>Управление муниципальными финансами </c:v>
                </c:pt>
                <c:pt idx="11">
                  <c:v> Развитие образования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3274.9</c:v>
                </c:pt>
                <c:pt idx="1">
                  <c:v>20</c:v>
                </c:pt>
                <c:pt idx="2">
                  <c:v>27.3</c:v>
                </c:pt>
                <c:pt idx="3">
                  <c:v>26.8</c:v>
                </c:pt>
                <c:pt idx="4">
                  <c:v>551.29999999999995</c:v>
                </c:pt>
                <c:pt idx="5">
                  <c:v>33821.199999999997</c:v>
                </c:pt>
                <c:pt idx="6">
                  <c:v>2748</c:v>
                </c:pt>
                <c:pt idx="7">
                  <c:v>49568.1</c:v>
                </c:pt>
                <c:pt idx="8">
                  <c:v>156</c:v>
                </c:pt>
                <c:pt idx="9">
                  <c:v>59522.2</c:v>
                </c:pt>
                <c:pt idx="10">
                  <c:v>71431.7</c:v>
                </c:pt>
                <c:pt idx="11">
                  <c:v>492262.6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A-49A6-883C-F4EAD848A7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4692480"/>
        <c:axId val="34694272"/>
        <c:axId val="0"/>
      </c:bar3DChart>
      <c:catAx>
        <c:axId val="3469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694272"/>
        <c:crosses val="autoZero"/>
        <c:auto val="1"/>
        <c:lblAlgn val="ctr"/>
        <c:lblOffset val="100"/>
        <c:noMultiLvlLbl val="0"/>
      </c:catAx>
      <c:valAx>
        <c:axId val="346942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6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158053412938865"/>
          <c:y val="4.2932622153724412E-2"/>
          <c:w val="0.47495472500918573"/>
          <c:h val="5.636097384622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7BD2C9D5-AFAD-487D-A472-8BABE90A6DBE}" type="presOf" srcId="{967A9E6F-5BA6-4A48-9DDC-C499CE32983A}" destId="{07D08F5F-2C18-4A15-ACF8-F1CF728336B8}" srcOrd="0" destOrd="0" presId="urn:microsoft.com/office/officeart/2005/8/layout/process1"/>
    <dgm:cxn modelId="{4FDD7399-9CE0-4438-8773-DD044D74FAD7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175886-E32D-4607-B846-2F4278DE11FA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B821A0-23EA-45DA-BEB8-34755A512AF7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В 2019 ГОДУ ПОСТАНОВКА НА НАЛОГОВЫЙ УЧЕТ НА ТЕРРИТОРИИ РАЙОНА</a:t>
          </a:r>
        </a:p>
        <a:p>
          <a:pPr rtl="0"/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600" b="1" dirty="0" smtClean="0">
              <a:solidFill>
                <a:srgbClr val="FF0000"/>
              </a:solidFill>
            </a:rPr>
            <a:t>14 ОРГАНИЗАЦИЙ</a:t>
          </a:r>
          <a:endParaRPr lang="ru-RU" sz="1600" b="1" dirty="0">
            <a:solidFill>
              <a:srgbClr val="FF0000"/>
            </a:solidFill>
          </a:endParaRPr>
        </a:p>
      </dgm:t>
    </dgm:pt>
    <dgm:pt modelId="{163BE0EB-E1F8-4E19-9682-F021A0F9632F}" type="parTrans" cxnId="{0747D18B-7C9E-48B8-A998-136656B68F54}">
      <dgm:prSet/>
      <dgm:spPr/>
      <dgm:t>
        <a:bodyPr/>
        <a:lstStyle/>
        <a:p>
          <a:endParaRPr lang="ru-RU"/>
        </a:p>
      </dgm:t>
    </dgm:pt>
    <dgm:pt modelId="{06C9623B-C54F-4654-B9B2-6CB6622575E1}" type="sibTrans" cxnId="{0747D18B-7C9E-48B8-A998-136656B68F54}">
      <dgm:prSet/>
      <dgm:spPr/>
      <dgm:t>
        <a:bodyPr/>
        <a:lstStyle/>
        <a:p>
          <a:endParaRPr lang="ru-RU"/>
        </a:p>
      </dgm:t>
    </dgm:pt>
    <dgm:pt modelId="{C856F1FC-9648-4C62-A5B0-F697C5958E34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endParaRPr lang="ru-RU" sz="1600" b="1" dirty="0" smtClean="0">
            <a:solidFill>
              <a:schemeClr val="accent4">
                <a:lumMod val="50000"/>
              </a:schemeClr>
            </a:solidFill>
          </a:endParaRPr>
        </a:p>
        <a:p>
          <a:pPr rtl="0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rtl="0"/>
          <a:r>
            <a:rPr lang="ru-RU" sz="2400" b="1" dirty="0" smtClean="0">
              <a:solidFill>
                <a:srgbClr val="FF0000"/>
              </a:solidFill>
            </a:rPr>
            <a:t>177 % </a:t>
          </a:r>
        </a:p>
        <a:p>
          <a:pPr rtl="0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 УРОВНЮ 2018 ГОДА</a:t>
          </a:r>
        </a:p>
        <a:p>
          <a:pPr rtl="0"/>
          <a:endParaRPr lang="ru-RU" sz="1200" b="1" dirty="0"/>
        </a:p>
      </dgm:t>
    </dgm:pt>
    <dgm:pt modelId="{A6D6C7E6-948B-4567-B17A-15B8F99BBF71}" type="parTrans" cxnId="{E78D1BC8-EE55-4ED5-9741-C93CEB69B547}">
      <dgm:prSet/>
      <dgm:spPr/>
      <dgm:t>
        <a:bodyPr/>
        <a:lstStyle/>
        <a:p>
          <a:endParaRPr lang="ru-RU"/>
        </a:p>
      </dgm:t>
    </dgm:pt>
    <dgm:pt modelId="{6B58DDDA-8F57-437D-9EDC-34ED387188D6}" type="sibTrans" cxnId="{E78D1BC8-EE55-4ED5-9741-C93CEB69B547}">
      <dgm:prSet/>
      <dgm:spPr/>
      <dgm:t>
        <a:bodyPr/>
        <a:lstStyle/>
        <a:p>
          <a:endParaRPr lang="ru-RU"/>
        </a:p>
      </dgm:t>
    </dgm:pt>
    <dgm:pt modelId="{61094C83-507D-46FB-8678-CC11AA911B9B}" type="pres">
      <dgm:prSet presAssocID="{A1175886-E32D-4607-B846-2F4278DE11F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D1B83-E1A6-4AF7-BCED-76EF65DF71B5}" type="pres">
      <dgm:prSet presAssocID="{A1175886-E32D-4607-B846-2F4278DE11FA}" presName="arrow" presStyleLbl="bgShp" presStyleIdx="0" presStyleCnt="1"/>
      <dgm:spPr/>
    </dgm:pt>
    <dgm:pt modelId="{4085D8AA-B452-4804-AEFB-F9578048591C}" type="pres">
      <dgm:prSet presAssocID="{A1175886-E32D-4607-B846-2F4278DE11FA}" presName="linearProcess" presStyleCnt="0"/>
      <dgm:spPr/>
    </dgm:pt>
    <dgm:pt modelId="{ED9FEC7F-C99E-4375-9635-697F71F8CAC9}" type="pres">
      <dgm:prSet presAssocID="{E3B821A0-23EA-45DA-BEB8-34755A512AF7}" presName="textNode" presStyleLbl="node1" presStyleIdx="0" presStyleCnt="2" custScaleX="100722" custScaleY="118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CC085-E02F-424E-8211-5E5CA0A7690C}" type="pres">
      <dgm:prSet presAssocID="{06C9623B-C54F-4654-B9B2-6CB6622575E1}" presName="sibTrans" presStyleCnt="0"/>
      <dgm:spPr/>
    </dgm:pt>
    <dgm:pt modelId="{764BAF71-896E-4D89-B300-CDCF72999AC2}" type="pres">
      <dgm:prSet presAssocID="{C856F1FC-9648-4C62-A5B0-F697C5958E34}" presName="textNode" presStyleLbl="node1" presStyleIdx="1" presStyleCnt="2" custScaleX="102766" custScaleY="120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D5081-5FB9-4668-B658-345B501961E4}" type="presOf" srcId="{C856F1FC-9648-4C62-A5B0-F697C5958E34}" destId="{764BAF71-896E-4D89-B300-CDCF72999AC2}" srcOrd="0" destOrd="0" presId="urn:microsoft.com/office/officeart/2005/8/layout/hProcess9"/>
    <dgm:cxn modelId="{E78D1BC8-EE55-4ED5-9741-C93CEB69B547}" srcId="{A1175886-E32D-4607-B846-2F4278DE11FA}" destId="{C856F1FC-9648-4C62-A5B0-F697C5958E34}" srcOrd="1" destOrd="0" parTransId="{A6D6C7E6-948B-4567-B17A-15B8F99BBF71}" sibTransId="{6B58DDDA-8F57-437D-9EDC-34ED387188D6}"/>
    <dgm:cxn modelId="{D0808C2D-7A29-4B8A-876D-CD59F7AFDA77}" type="presOf" srcId="{A1175886-E32D-4607-B846-2F4278DE11FA}" destId="{61094C83-507D-46FB-8678-CC11AA911B9B}" srcOrd="0" destOrd="0" presId="urn:microsoft.com/office/officeart/2005/8/layout/hProcess9"/>
    <dgm:cxn modelId="{0747D18B-7C9E-48B8-A998-136656B68F54}" srcId="{A1175886-E32D-4607-B846-2F4278DE11FA}" destId="{E3B821A0-23EA-45DA-BEB8-34755A512AF7}" srcOrd="0" destOrd="0" parTransId="{163BE0EB-E1F8-4E19-9682-F021A0F9632F}" sibTransId="{06C9623B-C54F-4654-B9B2-6CB6622575E1}"/>
    <dgm:cxn modelId="{C599E513-8EE0-4262-A211-07A4AD97DA4F}" type="presOf" srcId="{E3B821A0-23EA-45DA-BEB8-34755A512AF7}" destId="{ED9FEC7F-C99E-4375-9635-697F71F8CAC9}" srcOrd="0" destOrd="0" presId="urn:microsoft.com/office/officeart/2005/8/layout/hProcess9"/>
    <dgm:cxn modelId="{3BA3CB03-E13D-4226-88B9-CF70D43803D3}" type="presParOf" srcId="{61094C83-507D-46FB-8678-CC11AA911B9B}" destId="{F6DD1B83-E1A6-4AF7-BCED-76EF65DF71B5}" srcOrd="0" destOrd="0" presId="urn:microsoft.com/office/officeart/2005/8/layout/hProcess9"/>
    <dgm:cxn modelId="{5012FE28-4D96-4702-807B-DEC3C2562D2F}" type="presParOf" srcId="{61094C83-507D-46FB-8678-CC11AA911B9B}" destId="{4085D8AA-B452-4804-AEFB-F9578048591C}" srcOrd="1" destOrd="0" presId="urn:microsoft.com/office/officeart/2005/8/layout/hProcess9"/>
    <dgm:cxn modelId="{A9871D8F-6651-4CC8-9C6B-99142915ED92}" type="presParOf" srcId="{4085D8AA-B452-4804-AEFB-F9578048591C}" destId="{ED9FEC7F-C99E-4375-9635-697F71F8CAC9}" srcOrd="0" destOrd="0" presId="urn:microsoft.com/office/officeart/2005/8/layout/hProcess9"/>
    <dgm:cxn modelId="{ECD80A47-7755-41BF-80E6-BB5E0D1F49B3}" type="presParOf" srcId="{4085D8AA-B452-4804-AEFB-F9578048591C}" destId="{417CC085-E02F-424E-8211-5E5CA0A7690C}" srcOrd="1" destOrd="0" presId="urn:microsoft.com/office/officeart/2005/8/layout/hProcess9"/>
    <dgm:cxn modelId="{668C4D94-A258-4AAB-BAC0-1210775A5C2E}" type="presParOf" srcId="{4085D8AA-B452-4804-AEFB-F9578048591C}" destId="{764BAF71-896E-4D89-B300-CDCF72999AC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5485703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5458659" cy="434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D1B83-E1A6-4AF7-BCED-76EF65DF71B5}">
      <dsp:nvSpPr>
        <dsp:cNvPr id="0" name=""/>
        <dsp:cNvSpPr/>
      </dsp:nvSpPr>
      <dsp:spPr>
        <a:xfrm>
          <a:off x="336907" y="0"/>
          <a:ext cx="3818287" cy="225714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FEC7F-C99E-4375-9635-697F71F8CAC9}">
      <dsp:nvSpPr>
        <dsp:cNvPr id="0" name=""/>
        <dsp:cNvSpPr/>
      </dsp:nvSpPr>
      <dsp:spPr>
        <a:xfrm>
          <a:off x="611" y="592293"/>
          <a:ext cx="2119418" cy="1072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50000"/>
                </a:schemeClr>
              </a:solidFill>
            </a:rPr>
            <a:t>В 2019 ГОДУ ПОСТАНОВКА НА НАЛОГОВЫЙ УЧЕТ НА ТЕРРИТОРИИ РАЙОНА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14 ОРГАНИЗАЦИЙ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52969" y="644651"/>
        <a:ext cx="2014702" cy="967844"/>
      </dsp:txXfrm>
    </dsp:sp>
    <dsp:sp modelId="{764BAF71-896E-4D89-B300-CDCF72999AC2}">
      <dsp:nvSpPr>
        <dsp:cNvPr id="0" name=""/>
        <dsp:cNvSpPr/>
      </dsp:nvSpPr>
      <dsp:spPr>
        <a:xfrm>
          <a:off x="2329062" y="582474"/>
          <a:ext cx="2162428" cy="10921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4">
                <a:lumMod val="50000"/>
              </a:schemeClr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177 %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 УРОВНЮ 2018 ГОДА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2382379" y="635791"/>
        <a:ext cx="2055794" cy="98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0.19642</cdr:x>
      <cdr:y>0.01692</cdr:y>
    </cdr:from>
    <cdr:to>
      <cdr:x>0.93516</cdr:x>
      <cdr:y>0.19494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23322" y="106507"/>
          <a:ext cx="8738067" cy="112059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0.32238</cdr:x>
      <cdr:y>0.14788</cdr:y>
    </cdr:from>
    <cdr:to>
      <cdr:x>0.558</cdr:x>
      <cdr:y>0.20342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02997" y="827336"/>
          <a:ext cx="2121763" cy="310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err="1" smtClean="0"/>
            <a:t>Ковыктинское</a:t>
          </a:r>
          <a:r>
            <a:rPr lang="ru-RU" sz="1100" dirty="0" smtClean="0"/>
            <a:t> месторождение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0.58837</cdr:x>
      <cdr:y>0.55808</cdr:y>
    </cdr:from>
    <cdr:to>
      <cdr:x>0.73095</cdr:x>
      <cdr:y>0.77263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298263" y="3122259"/>
          <a:ext cx="1283855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 smtClean="0">
            <a:ln/>
            <a:solidFill>
              <a:schemeClr val="accent4"/>
            </a:solidFill>
            <a:effectLst/>
          </a:endParaRPr>
        </a:p>
        <a:p xmlns:a="http://schemas.openxmlformats.org/drawingml/2006/main">
          <a:pPr algn="ctr"/>
          <a:r>
            <a:rPr lang="en-US" sz="2800" b="1" cap="none" spc="0" dirty="0" smtClean="0">
              <a:ln/>
              <a:solidFill>
                <a:srgbClr val="FF0000"/>
              </a:solidFill>
              <a:effectLst/>
            </a:rPr>
            <a:t>75 (69%)</a:t>
          </a:r>
          <a:endParaRPr lang="ru-RU" sz="2800" b="1" cap="none" spc="0" dirty="0">
            <a:ln/>
            <a:solidFill>
              <a:srgbClr val="FF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0.28374</cdr:x>
      <cdr:y>0.71944</cdr:y>
    </cdr:from>
    <cdr:to>
      <cdr:x>0.46632</cdr:x>
      <cdr:y>0.88997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555063" y="4024985"/>
          <a:ext cx="1644073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800" b="1" dirty="0">
            <a:ln/>
            <a:solidFill>
              <a:srgbClr val="FF0000"/>
            </a:solidFill>
          </a:endParaRPr>
        </a:p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rgbClr val="FF0000"/>
              </a:solidFill>
              <a:effectLst/>
            </a:rPr>
            <a:t>19(30%)</a:t>
          </a:r>
          <a:endParaRPr lang="ru-RU" sz="2800" b="1" cap="none" spc="0" dirty="0">
            <a:ln/>
            <a:solidFill>
              <a:srgbClr val="FF0000"/>
            </a:solidFill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725" b="0" i="0" u="none" strike="noStrike" baseline="0" dirty="0" smtClean="0">
              <a:solidFill>
                <a:srgbClr val="000000"/>
              </a:solidFill>
              <a:latin typeface="Verdana"/>
              <a:ea typeface="Verdana"/>
              <a:cs typeface="Verdana"/>
            </a:rPr>
            <a:t>``</a:t>
          </a: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0.4984</cdr:y>
    </cdr:from>
    <cdr:to>
      <cdr:x>0.4459</cdr:x>
      <cdr:y>0.62525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69093" y="3265018"/>
          <a:ext cx="246888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n/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НАЛОГОВЫЕ И НЕНАЛОГОВЫЕ ДОХОДЫ, 20%</a:t>
          </a:r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0.48356</cdr:x>
      <cdr:y>0.32811</cdr:y>
    </cdr:from>
    <cdr:to>
      <cdr:x>0.71809</cdr:x>
      <cdr:y>0.40798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222605" y="2149449"/>
          <a:ext cx="301796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СУБВЕНЦИИ, 47 %</a:t>
          </a:r>
          <a:endParaRPr lang="ru-RU" sz="2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0.31974</cdr:y>
    </cdr:from>
    <cdr:to>
      <cdr:x>0.40469</cdr:x>
      <cdr:y>0.37611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208389" y="2094585"/>
          <a:ext cx="299923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ЦЕЛЕВЫЕ СУБСИДИИ, 17%</a:t>
          </a:r>
          <a:endParaRPr lang="ru-RU" sz="1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0.18155</cdr:y>
    </cdr:from>
    <cdr:to>
      <cdr:x>0.44661</cdr:x>
      <cdr:y>0.24263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762869" y="1189329"/>
          <a:ext cx="198424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bg1"/>
              </a:solidFill>
              <a:effectLst/>
            </a:rPr>
            <a:t>ДОТАЦИИ, 14%</a:t>
          </a:r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0.14873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939142" y="512673"/>
          <a:ext cx="330142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МБТ от поселений, пожертвования, гранты- 2%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0.45514</cdr:x>
      <cdr:y>0.0992</cdr:y>
    </cdr:from>
    <cdr:to>
      <cdr:x>0.4793</cdr:x>
      <cdr:y>0.09947</cdr:y>
    </cdr:to>
    <cdr:cxnSp macro="">
      <cdr:nvCxnSpPr>
        <cdr:cNvPr id="12" name="Прямая со стрелкой 11"/>
        <cdr:cNvCxnSpPr>
          <a:endCxn xmlns:a="http://schemas.openxmlformats.org/drawingml/2006/main" id="8" idx="1"/>
        </cdr:cNvCxnSpPr>
      </cdr:nvCxnSpPr>
      <cdr:spPr>
        <a:xfrm xmlns:a="http://schemas.openxmlformats.org/drawingml/2006/main" flipH="1">
          <a:off x="5856844" y="649833"/>
          <a:ext cx="310897" cy="17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0.44448</cdr:x>
      <cdr:y>0.12293</cdr:y>
    </cdr:from>
    <cdr:to>
      <cdr:x>0.44448</cdr:x>
      <cdr:y>0.16759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5719685" y="805281"/>
          <a:ext cx="0" cy="2926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0.16783</cdr:x>
      <cdr:y>0.05359</cdr:y>
    </cdr:from>
    <cdr:to>
      <cdr:x>1</cdr:x>
      <cdr:y>0.13671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03781" y="337336"/>
          <a:ext cx="1043126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ПО ОСНОВНЫМ СТАТЬЯМ ЗАТРАТ В ДИНАМИКЕ, </a:t>
          </a:r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0.86414</cdr:x>
      <cdr:y>0.66695</cdr:y>
    </cdr:from>
    <cdr:to>
      <cdr:x>0.89225</cdr:x>
      <cdr:y>0.7063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0832011" y="4198305"/>
          <a:ext cx="352425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0.76853</cdr:x>
      <cdr:y>0.50734</cdr:y>
    </cdr:from>
    <cdr:to>
      <cdr:x>0.88101</cdr:x>
      <cdr:y>0.60889</cdr:y>
    </cdr:to>
    <cdr:sp macro="" textlink="">
      <cdr:nvSpPr>
        <cdr:cNvPr id="7" name="AutoShap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633524" y="3193607"/>
          <a:ext cx="1409933" cy="639192"/>
        </a:xfrm>
        <a:prstGeom xmlns:a="http://schemas.openxmlformats.org/drawingml/2006/main" prst="wedgeRectCallout">
          <a:avLst>
            <a:gd name="adj1" fmla="val 45674"/>
            <a:gd name="adj2" fmla="val 107058"/>
          </a:avLst>
        </a:prstGeom>
        <a:ln xmlns:a="http://schemas.openxmlformats.org/drawingml/2006/main">
          <a:headEnd/>
          <a:tailEnd/>
        </a:ln>
        <a:effectLst xmlns:a="http://schemas.openxmlformats.org/drawingml/2006/main">
          <a:glow rad="228600">
            <a:schemeClr val="accent4">
              <a:satMod val="175000"/>
              <a:alpha val="40000"/>
            </a:schemeClr>
          </a:glow>
        </a:effectLst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ПРИРОСТ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44</a:t>
          </a:r>
          <a:r>
            <a:rPr lang="ru-RU" alt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млн. </a:t>
          </a:r>
          <a:r>
            <a:rPr lang="ru-RU" altLang="ru-RU" sz="14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0.4984</cdr:y>
    </cdr:from>
    <cdr:to>
      <cdr:x>0.4459</cdr:x>
      <cdr:y>0.55008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19684" y="3265014"/>
          <a:ext cx="160086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0.67563</cdr:x>
      <cdr:y>0.29287</cdr:y>
    </cdr:from>
    <cdr:to>
      <cdr:x>0.78254</cdr:x>
      <cdr:y>0.3581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779007" y="2072639"/>
          <a:ext cx="914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/>
              <a:solidFill>
                <a:schemeClr val="tx1"/>
              </a:solidFill>
              <a:effectLst/>
            </a:rPr>
            <a:t>70</a:t>
          </a:r>
          <a:endParaRPr lang="ru-RU" sz="2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0.31974</cdr:y>
    </cdr:from>
    <cdr:to>
      <cdr:x>0.40469</cdr:x>
      <cdr:y>0.37612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31980" y="2094614"/>
          <a:ext cx="19447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0.18155</cdr:y>
    </cdr:from>
    <cdr:to>
      <cdr:x>0.44661</cdr:x>
      <cdr:y>0.24263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39840" y="1189332"/>
          <a:ext cx="12866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0.12054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850960" y="512681"/>
          <a:ext cx="214071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0.53773</cdr:x>
      <cdr:y>0.26186</cdr:y>
    </cdr:from>
    <cdr:to>
      <cdr:x>0.66481</cdr:x>
      <cdr:y>0.31839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599431" y="1853183"/>
          <a:ext cx="108698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tx1"/>
              </a:solidFill>
              <a:effectLst/>
            </a:rPr>
            <a:t>73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0.44085</cdr:x>
      <cdr:y>0.4518</cdr:y>
    </cdr:from>
    <cdr:to>
      <cdr:x>0.61418</cdr:x>
      <cdr:y>0.54313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770788" y="3197440"/>
          <a:ext cx="148257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n/>
              <a:solidFill>
                <a:schemeClr val="tx1"/>
              </a:solidFill>
            </a:rPr>
            <a:t>498</a:t>
          </a:r>
          <a:endParaRPr lang="ru-RU" sz="36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0.33742</cdr:x>
      <cdr:y>0.32167</cdr:y>
    </cdr:from>
    <cdr:to>
      <cdr:x>0.39978</cdr:x>
      <cdr:y>0.3869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86075" y="2276475"/>
          <a:ext cx="53339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4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0.41537</cdr:x>
      <cdr:y>0.2638</cdr:y>
    </cdr:from>
    <cdr:to>
      <cdr:x>0.53563</cdr:x>
      <cdr:y>0.32033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3552825" y="1866899"/>
          <a:ext cx="10287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rgbClr val="002060"/>
              </a:solidFill>
              <a:effectLst/>
            </a:rPr>
            <a:t>57</a:t>
          </a:r>
          <a:endParaRPr lang="ru-RU" sz="20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0.38699</cdr:x>
      <cdr:y>0.28941</cdr:y>
    </cdr:from>
    <cdr:to>
      <cdr:x>0.42548</cdr:x>
      <cdr:y>0.32638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310127" y="2048176"/>
          <a:ext cx="329184" cy="2616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b="1" cap="none" spc="0" dirty="0" smtClean="0">
              <a:ln/>
              <a:solidFill>
                <a:schemeClr val="tx1"/>
              </a:solidFill>
              <a:effectLst/>
            </a:rPr>
            <a:t>15</a:t>
          </a:r>
          <a:endParaRPr lang="ru-RU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0.29629</cdr:x>
      <cdr:y>0.70436</cdr:y>
    </cdr:from>
    <cdr:to>
      <cdr:x>0.76288</cdr:x>
      <cdr:y>0.83918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2534319" y="4984792"/>
          <a:ext cx="3990955" cy="9541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none" spc="0" dirty="0" smtClean="0">
              <a:ln/>
              <a:solidFill>
                <a:srgbClr val="002060"/>
              </a:solidFill>
              <a:effectLst/>
            </a:rPr>
            <a:t>2019 ГОД</a:t>
          </a:r>
        </a:p>
        <a:p xmlns:a="http://schemas.openxmlformats.org/drawingml/2006/main">
          <a:pPr algn="ctr"/>
          <a:r>
            <a:rPr lang="ru-RU" sz="2400" b="1" dirty="0" smtClean="0">
              <a:ln/>
              <a:solidFill>
                <a:srgbClr val="002060"/>
              </a:solidFill>
            </a:rPr>
            <a:t>ВСЕГО – 713 МЛН.РУБ</a:t>
          </a:r>
          <a:endParaRPr lang="ru-RU" sz="24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0.74405</cdr:x>
      <cdr:y>0.26832</cdr:y>
    </cdr:from>
    <cdr:to>
      <cdr:x>0.8563</cdr:x>
      <cdr:y>0.35965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 flipH="1">
          <a:off x="6364222" y="1898904"/>
          <a:ext cx="96011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КУЛЬТУРА И СПОРТ, 10%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0.48356</cdr:x>
      <cdr:y>0.32811</cdr:y>
    </cdr:from>
    <cdr:to>
      <cdr:x>0.71809</cdr:x>
      <cdr:y>0.41851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29964" y="1898986"/>
          <a:ext cx="200306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0.31974</cdr:y>
    </cdr:from>
    <cdr:to>
      <cdr:x>0.40469</cdr:x>
      <cdr:y>0.38355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65763" y="1850544"/>
          <a:ext cx="199059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0.18155</cdr:y>
    </cdr:from>
    <cdr:to>
      <cdr:x>0.44661</cdr:x>
      <cdr:y>0.25068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97400" y="1050748"/>
          <a:ext cx="131698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0.12612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941811" y="452942"/>
          <a:ext cx="219121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0.34509</cdr:x>
      <cdr:y>0.41469</cdr:y>
    </cdr:from>
    <cdr:to>
      <cdr:x>0.52104</cdr:x>
      <cdr:y>0.52528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39952" y="2423605"/>
          <a:ext cx="144796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cap="none" spc="0" dirty="0" smtClean="0">
              <a:ln/>
              <a:solidFill>
                <a:schemeClr val="tx1"/>
              </a:solidFill>
              <a:effectLst/>
            </a:rPr>
            <a:t>491</a:t>
          </a:r>
          <a:endParaRPr lang="ru-RU" sz="36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0.48126</cdr:x>
      <cdr:y>0.19764</cdr:y>
    </cdr:from>
    <cdr:to>
      <cdr:x>0.54778</cdr:x>
      <cdr:y>0.26678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110290" y="1143892"/>
          <a:ext cx="5681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tx1"/>
              </a:solidFill>
              <a:effectLst/>
            </a:rPr>
            <a:t>64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0.58252</cdr:x>
      <cdr:y>0.23155</cdr:y>
    </cdr:from>
    <cdr:to>
      <cdr:x>0.64237</cdr:x>
      <cdr:y>0.30068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 rot="10800000" flipV="1">
          <a:off x="4975198" y="1340107"/>
          <a:ext cx="51113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tx1"/>
              </a:solidFill>
              <a:effectLst/>
            </a:rPr>
            <a:t>31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0.28376</cdr:x>
      <cdr:y>0.20685</cdr:y>
    </cdr:from>
    <cdr:to>
      <cdr:x>0.32819</cdr:x>
      <cdr:y>0.25307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2355988" y="1170669"/>
          <a:ext cx="368923" cy="261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ln/>
              <a:solidFill>
                <a:schemeClr val="tx1"/>
              </a:solidFill>
            </a:rPr>
            <a:t>10</a:t>
          </a:r>
          <a:endParaRPr lang="ru-RU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0.31455</cdr:x>
      <cdr:y>0.2096</cdr:y>
    </cdr:from>
    <cdr:to>
      <cdr:x>0.47138</cdr:x>
      <cdr:y>0.26809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686521" y="1213079"/>
          <a:ext cx="133941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0.17496</cdr:x>
      <cdr:y>0.74994</cdr:y>
    </cdr:from>
    <cdr:to>
      <cdr:x>0.76492</cdr:x>
      <cdr:y>0.90415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1494281" y="4340374"/>
          <a:ext cx="5038726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rgbClr val="002060"/>
              </a:solidFill>
              <a:effectLst/>
            </a:rPr>
            <a:t>2018 ГОД</a:t>
          </a:r>
        </a:p>
        <a:p xmlns:a="http://schemas.openxmlformats.org/drawingml/2006/main">
          <a:pPr algn="ctr"/>
          <a:r>
            <a:rPr lang="ru-RU" sz="2400" b="1" dirty="0" smtClean="0">
              <a:ln/>
              <a:solidFill>
                <a:srgbClr val="002060"/>
              </a:solidFill>
            </a:rPr>
            <a:t>ВСЕГО-653 МЛН.РУБ</a:t>
          </a:r>
          <a:endParaRPr lang="ru-RU" sz="24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0.32222</cdr:x>
      <cdr:y>0.18844</cdr:y>
    </cdr:from>
    <cdr:to>
      <cdr:x>0.45423</cdr:x>
      <cdr:y>0.25225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52008" y="1090625"/>
          <a:ext cx="112746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56</a:t>
          </a:r>
          <a:endParaRPr lang="ru-RU" sz="18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0.13135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9186" y="0"/>
          <a:ext cx="6374166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</a:t>
          </a:r>
        </a:p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 муниципальным программам в динамике, </a:t>
          </a:r>
          <a:r>
            <a:rPr lang="ru-RU" sz="1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тыс.руб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99A7-3766-4BD5-9499-F5B2AADAD97A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D825-0772-47DC-BD4B-841631386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E590A-39DB-4F1B-B60C-FD8D4BB912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919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2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5497A-68F9-4871-BF77-E41C0F7667F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4937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7"/>
            <a:ext cx="9144001" cy="2387603"/>
          </a:xfrm>
        </p:spPr>
        <p:txBody>
          <a:bodyPr anchor="b"/>
          <a:lstStyle>
            <a:lvl1pPr algn="ctr">
              <a:defRPr sz="606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1" cy="1655760"/>
          </a:xfrm>
        </p:spPr>
        <p:txBody>
          <a:bodyPr/>
          <a:lstStyle>
            <a:lvl1pPr marL="0" indent="0" algn="ctr">
              <a:buNone/>
              <a:defRPr sz="2310"/>
            </a:lvl1pPr>
            <a:lvl2pPr marL="459503" indent="0" algn="ctr">
              <a:buNone/>
              <a:defRPr sz="1925"/>
            </a:lvl2pPr>
            <a:lvl3pPr marL="919004" indent="0" algn="ctr">
              <a:buNone/>
              <a:defRPr sz="1732"/>
            </a:lvl3pPr>
            <a:lvl4pPr marL="1378509" indent="0" algn="ctr">
              <a:buNone/>
              <a:defRPr sz="1636"/>
            </a:lvl4pPr>
            <a:lvl5pPr marL="1838010" indent="0" algn="ctr">
              <a:buNone/>
              <a:defRPr sz="1636"/>
            </a:lvl5pPr>
            <a:lvl6pPr marL="2297512" indent="0" algn="ctr">
              <a:buNone/>
              <a:defRPr sz="1636"/>
            </a:lvl6pPr>
            <a:lvl7pPr marL="2757014" indent="0" algn="ctr">
              <a:buNone/>
              <a:defRPr sz="1636"/>
            </a:lvl7pPr>
            <a:lvl8pPr marL="3216519" indent="0" algn="ctr">
              <a:buNone/>
              <a:defRPr sz="1636"/>
            </a:lvl8pPr>
            <a:lvl9pPr marL="3676021" indent="0" algn="ctr">
              <a:buNone/>
              <a:defRPr sz="163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0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0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8"/>
          </a:xfrm>
        </p:spPr>
        <p:txBody>
          <a:bodyPr anchor="b"/>
          <a:lstStyle>
            <a:lvl1pPr>
              <a:defRPr sz="606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8"/>
          </a:xfrm>
        </p:spPr>
        <p:txBody>
          <a:bodyPr/>
          <a:lstStyle>
            <a:lvl1pPr marL="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1pPr>
            <a:lvl2pPr marL="459503" indent="0">
              <a:buNone/>
              <a:defRPr sz="1925">
                <a:solidFill>
                  <a:schemeClr val="tx1">
                    <a:tint val="75000"/>
                  </a:schemeClr>
                </a:solidFill>
              </a:defRPr>
            </a:lvl2pPr>
            <a:lvl3pPr marL="919004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3pPr>
            <a:lvl4pPr marL="1378509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4pPr>
            <a:lvl5pPr marL="1838010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5pPr>
            <a:lvl6pPr marL="2297512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6pPr>
            <a:lvl7pPr marL="2757014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7pPr>
            <a:lvl8pPr marL="3216519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8pPr>
            <a:lvl9pPr marL="3676021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5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8"/>
            <a:ext cx="5181600" cy="43513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8"/>
            <a:ext cx="5181600" cy="43513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437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4"/>
            <a:ext cx="10515600" cy="1325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8"/>
            <a:ext cx="5157787" cy="823913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59503" indent="0">
              <a:buNone/>
              <a:defRPr sz="1925" b="1"/>
            </a:lvl2pPr>
            <a:lvl3pPr marL="919004" indent="0">
              <a:buNone/>
              <a:defRPr sz="1732" b="1"/>
            </a:lvl3pPr>
            <a:lvl4pPr marL="1378509" indent="0">
              <a:buNone/>
              <a:defRPr sz="1636" b="1"/>
            </a:lvl4pPr>
            <a:lvl5pPr marL="1838010" indent="0">
              <a:buNone/>
              <a:defRPr sz="1636" b="1"/>
            </a:lvl5pPr>
            <a:lvl6pPr marL="2297512" indent="0">
              <a:buNone/>
              <a:defRPr sz="1636" b="1"/>
            </a:lvl6pPr>
            <a:lvl7pPr marL="2757014" indent="0">
              <a:buNone/>
              <a:defRPr sz="1636" b="1"/>
            </a:lvl7pPr>
            <a:lvl8pPr marL="3216519" indent="0">
              <a:buNone/>
              <a:defRPr sz="1636" b="1"/>
            </a:lvl8pPr>
            <a:lvl9pPr marL="3676021" indent="0">
              <a:buNone/>
              <a:defRPr sz="163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8"/>
            <a:ext cx="5183187" cy="823913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59503" indent="0">
              <a:buNone/>
              <a:defRPr sz="1925" b="1"/>
            </a:lvl2pPr>
            <a:lvl3pPr marL="919004" indent="0">
              <a:buNone/>
              <a:defRPr sz="1732" b="1"/>
            </a:lvl3pPr>
            <a:lvl4pPr marL="1378509" indent="0">
              <a:buNone/>
              <a:defRPr sz="1636" b="1"/>
            </a:lvl4pPr>
            <a:lvl5pPr marL="1838010" indent="0">
              <a:buNone/>
              <a:defRPr sz="1636" b="1"/>
            </a:lvl5pPr>
            <a:lvl6pPr marL="2297512" indent="0">
              <a:buNone/>
              <a:defRPr sz="1636" b="1"/>
            </a:lvl6pPr>
            <a:lvl7pPr marL="2757014" indent="0">
              <a:buNone/>
              <a:defRPr sz="1636" b="1"/>
            </a:lvl7pPr>
            <a:lvl8pPr marL="3216519" indent="0">
              <a:buNone/>
              <a:defRPr sz="1636" b="1"/>
            </a:lvl8pPr>
            <a:lvl9pPr marL="3676021" indent="0">
              <a:buNone/>
              <a:defRPr sz="163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7"/>
            <a:ext cx="5183187" cy="3684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394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90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95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8" cy="1600200"/>
          </a:xfrm>
        </p:spPr>
        <p:txBody>
          <a:bodyPr anchor="b"/>
          <a:lstStyle>
            <a:lvl1pPr>
              <a:defRPr sz="30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1"/>
            <a:ext cx="6172201" cy="4873628"/>
          </a:xfrm>
        </p:spPr>
        <p:txBody>
          <a:bodyPr/>
          <a:lstStyle>
            <a:lvl1pPr>
              <a:defRPr sz="3080"/>
            </a:lvl1pPr>
            <a:lvl2pPr>
              <a:defRPr sz="2695"/>
            </a:lvl2pPr>
            <a:lvl3pPr>
              <a:defRPr sz="2310"/>
            </a:lvl3pPr>
            <a:lvl4pPr>
              <a:defRPr sz="1925"/>
            </a:lvl4pPr>
            <a:lvl5pPr>
              <a:defRPr sz="1925"/>
            </a:lvl5pPr>
            <a:lvl6pPr>
              <a:defRPr sz="1925"/>
            </a:lvl6pPr>
            <a:lvl7pPr>
              <a:defRPr sz="1925"/>
            </a:lvl7pPr>
            <a:lvl8pPr>
              <a:defRPr sz="1925"/>
            </a:lvl8pPr>
            <a:lvl9pPr>
              <a:defRPr sz="19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90"/>
          </a:xfrm>
        </p:spPr>
        <p:txBody>
          <a:bodyPr/>
          <a:lstStyle>
            <a:lvl1pPr marL="0" indent="0">
              <a:buNone/>
              <a:defRPr sz="1636"/>
            </a:lvl1pPr>
            <a:lvl2pPr marL="459503" indent="0">
              <a:buNone/>
              <a:defRPr sz="1444"/>
            </a:lvl2pPr>
            <a:lvl3pPr marL="919004" indent="0">
              <a:buNone/>
              <a:defRPr sz="1251"/>
            </a:lvl3pPr>
            <a:lvl4pPr marL="1378509" indent="0">
              <a:buNone/>
              <a:defRPr sz="962"/>
            </a:lvl4pPr>
            <a:lvl5pPr marL="1838010" indent="0">
              <a:buNone/>
              <a:defRPr sz="962"/>
            </a:lvl5pPr>
            <a:lvl6pPr marL="2297512" indent="0">
              <a:buNone/>
              <a:defRPr sz="962"/>
            </a:lvl6pPr>
            <a:lvl7pPr marL="2757014" indent="0">
              <a:buNone/>
              <a:defRPr sz="962"/>
            </a:lvl7pPr>
            <a:lvl8pPr marL="3216519" indent="0">
              <a:buNone/>
              <a:defRPr sz="962"/>
            </a:lvl8pPr>
            <a:lvl9pPr marL="3676021" indent="0">
              <a:buNone/>
              <a:defRPr sz="9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506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37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8" cy="1600200"/>
          </a:xfrm>
        </p:spPr>
        <p:txBody>
          <a:bodyPr anchor="b"/>
          <a:lstStyle>
            <a:lvl1pPr>
              <a:defRPr sz="30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31"/>
            <a:ext cx="6172201" cy="4873628"/>
          </a:xfrm>
        </p:spPr>
        <p:txBody>
          <a:bodyPr anchor="t"/>
          <a:lstStyle>
            <a:lvl1pPr marL="0" indent="0">
              <a:buNone/>
              <a:defRPr sz="3080"/>
            </a:lvl1pPr>
            <a:lvl2pPr marL="459503" indent="0">
              <a:buNone/>
              <a:defRPr sz="2695"/>
            </a:lvl2pPr>
            <a:lvl3pPr marL="919004" indent="0">
              <a:buNone/>
              <a:defRPr sz="2310"/>
            </a:lvl3pPr>
            <a:lvl4pPr marL="1378509" indent="0">
              <a:buNone/>
              <a:defRPr sz="1925"/>
            </a:lvl4pPr>
            <a:lvl5pPr marL="1838010" indent="0">
              <a:buNone/>
              <a:defRPr sz="1925"/>
            </a:lvl5pPr>
            <a:lvl6pPr marL="2297512" indent="0">
              <a:buNone/>
              <a:defRPr sz="1925"/>
            </a:lvl6pPr>
            <a:lvl7pPr marL="2757014" indent="0">
              <a:buNone/>
              <a:defRPr sz="1925"/>
            </a:lvl7pPr>
            <a:lvl8pPr marL="3216519" indent="0">
              <a:buNone/>
              <a:defRPr sz="1925"/>
            </a:lvl8pPr>
            <a:lvl9pPr marL="3676021" indent="0">
              <a:buNone/>
              <a:defRPr sz="19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90"/>
          </a:xfrm>
        </p:spPr>
        <p:txBody>
          <a:bodyPr/>
          <a:lstStyle>
            <a:lvl1pPr marL="0" indent="0">
              <a:buNone/>
              <a:defRPr sz="1636"/>
            </a:lvl1pPr>
            <a:lvl2pPr marL="459503" indent="0">
              <a:buNone/>
              <a:defRPr sz="1444"/>
            </a:lvl2pPr>
            <a:lvl3pPr marL="919004" indent="0">
              <a:buNone/>
              <a:defRPr sz="1251"/>
            </a:lvl3pPr>
            <a:lvl4pPr marL="1378509" indent="0">
              <a:buNone/>
              <a:defRPr sz="962"/>
            </a:lvl4pPr>
            <a:lvl5pPr marL="1838010" indent="0">
              <a:buNone/>
              <a:defRPr sz="962"/>
            </a:lvl5pPr>
            <a:lvl6pPr marL="2297512" indent="0">
              <a:buNone/>
              <a:defRPr sz="962"/>
            </a:lvl6pPr>
            <a:lvl7pPr marL="2757014" indent="0">
              <a:buNone/>
              <a:defRPr sz="962"/>
            </a:lvl7pPr>
            <a:lvl8pPr marL="3216519" indent="0">
              <a:buNone/>
              <a:defRPr sz="962"/>
            </a:lvl8pPr>
            <a:lvl9pPr marL="3676021" indent="0">
              <a:buNone/>
              <a:defRPr sz="9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16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3"/>
            <a:ext cx="2628900" cy="58118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3"/>
            <a:ext cx="7734300" cy="58118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3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7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3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8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4"/>
            <a:ext cx="10515600" cy="1325565"/>
          </a:xfrm>
          <a:prstGeom prst="rect">
            <a:avLst/>
          </a:prstGeom>
        </p:spPr>
        <p:txBody>
          <a:bodyPr vert="horz" lIns="95490" tIns="47745" rIns="95490" bIns="477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8"/>
            <a:ext cx="10515600" cy="4351335"/>
          </a:xfrm>
          <a:prstGeom prst="rect">
            <a:avLst/>
          </a:prstGeom>
        </p:spPr>
        <p:txBody>
          <a:bodyPr vert="horz" lIns="95490" tIns="47745" rIns="95490" bIns="477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1" cy="365123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l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63"/>
            <a:ext cx="4114800" cy="365123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ct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1" cy="365123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2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9004" rtl="0" eaLnBrk="1" latinLnBrk="0" hangingPunct="1">
        <a:lnSpc>
          <a:spcPct val="90000"/>
        </a:lnSpc>
        <a:spcBef>
          <a:spcPct val="0"/>
        </a:spcBef>
        <a:buNone/>
        <a:defRPr sz="45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751" indent="-229751" algn="l" defTabSz="919004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1pPr>
      <a:lvl2pPr marL="689253" indent="-229751" algn="l" defTabSz="91900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2pPr>
      <a:lvl3pPr marL="1148757" indent="-229751" algn="l" defTabSz="91900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925" kern="1200">
          <a:solidFill>
            <a:schemeClr val="tx1"/>
          </a:solidFill>
          <a:latin typeface="+mn-lt"/>
          <a:ea typeface="+mn-ea"/>
          <a:cs typeface="+mn-cs"/>
        </a:defRPr>
      </a:lvl3pPr>
      <a:lvl4pPr marL="1608259" indent="-229751" algn="l" defTabSz="91900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4pPr>
      <a:lvl5pPr marL="2067762" indent="-229751" algn="l" defTabSz="91900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5pPr>
      <a:lvl6pPr marL="2527263" indent="-229751" algn="l" defTabSz="91900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6pPr>
      <a:lvl7pPr marL="2986768" indent="-229751" algn="l" defTabSz="91900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7pPr>
      <a:lvl8pPr marL="3446271" indent="-229751" algn="l" defTabSz="91900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8pPr>
      <a:lvl9pPr marL="3905771" indent="-229751" algn="l" defTabSz="91900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9004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1pPr>
      <a:lvl2pPr marL="459503" algn="l" defTabSz="919004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2pPr>
      <a:lvl3pPr marL="919004" algn="l" defTabSz="919004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78509" algn="l" defTabSz="919004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4pPr>
      <a:lvl5pPr marL="1838010" algn="l" defTabSz="919004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5pPr>
      <a:lvl6pPr marL="2297512" algn="l" defTabSz="919004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6pPr>
      <a:lvl7pPr marL="2757014" algn="l" defTabSz="919004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7pPr>
      <a:lvl8pPr marL="3216519" algn="l" defTabSz="919004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8pPr>
      <a:lvl9pPr marL="3676021" algn="l" defTabSz="919004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3.jpeg"/><Relationship Id="rId5" Type="http://schemas.openxmlformats.org/officeDocument/2006/relationships/chart" Target="../charts/chart1.xml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11" Type="http://schemas.microsoft.com/office/2007/relationships/diagramDrawing" Target="../diagrams/drawing3.xml"/><Relationship Id="rId5" Type="http://schemas.openxmlformats.org/officeDocument/2006/relationships/chart" Target="../charts/chart2.xml"/><Relationship Id="rId10" Type="http://schemas.openxmlformats.org/officeDocument/2006/relationships/diagramColors" Target="../diagrams/colors3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image" Target="../media/image3.jpeg"/><Relationship Id="rId5" Type="http://schemas.openxmlformats.org/officeDocument/2006/relationships/chart" Target="../charts/chart4.xml"/><Relationship Id="rId10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3.jpe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67" y="-4575"/>
            <a:ext cx="9974693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1117763" y="5"/>
          <a:ext cx="4500635" cy="46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5315" y="461669"/>
            <a:ext cx="9600664" cy="5022092"/>
          </a:xfrm>
          <a:prstGeom prst="rect">
            <a:avLst/>
          </a:prstGeom>
        </p:spPr>
        <p:txBody>
          <a:bodyPr wrap="square" lIns="91895" tIns="45948" rIns="91895" bIns="45948">
            <a:spAutoFit/>
          </a:bodyPr>
          <a:lstStyle/>
          <a:p>
            <a:pPr algn="ctr" defTabSz="919004">
              <a:defRPr/>
            </a:pPr>
            <a:endParaRPr lang="ru-RU" sz="4138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algn="ctr" defTabSz="919004">
              <a:defRPr/>
            </a:pPr>
            <a:endParaRPr lang="ru-RU" sz="4138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lvl="0" algn="ctr" defTabSz="919004">
              <a:defRPr/>
            </a:pPr>
            <a:r>
              <a:rPr lang="ru-RU" sz="40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ОТЧЕТ </a:t>
            </a:r>
          </a:p>
          <a:p>
            <a:pPr lvl="0" algn="ctr" defTabSz="919004">
              <a:defRPr/>
            </a:pPr>
            <a:r>
              <a:rPr lang="ru-RU" sz="40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ОБ ИСПОЛНЕНИИ БЮДЖЕТА </a:t>
            </a:r>
            <a:r>
              <a:rPr lang="ru-RU" sz="4138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ОБРАЗОВАНИЯ </a:t>
            </a:r>
          </a:p>
          <a:p>
            <a:pPr lvl="0" algn="ctr" defTabSz="919004">
              <a:defRPr/>
            </a:pPr>
            <a:r>
              <a:rPr lang="ru-RU" sz="4138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«ЖИГАЛОВСКИЙ РАЙОН»</a:t>
            </a:r>
          </a:p>
          <a:p>
            <a:pPr algn="ctr" defTabSz="919004">
              <a:defRPr/>
            </a:pPr>
            <a:endParaRPr lang="ru-RU" sz="308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algn="ctr" defTabSz="919004">
              <a:defRPr/>
            </a:pPr>
            <a:r>
              <a:rPr lang="ru-RU" sz="44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ЗА 2019 ГОД</a:t>
            </a:r>
            <a:endParaRPr lang="ru-RU" sz="44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2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655076"/>
              </p:ext>
            </p:extLst>
          </p:nvPr>
        </p:nvGraphicFramePr>
        <p:xfrm>
          <a:off x="-621211" y="230820"/>
          <a:ext cx="12694842" cy="629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9228" y="4584957"/>
            <a:ext cx="442364" cy="409074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H="1">
            <a:off x="1111622" y="4584957"/>
            <a:ext cx="1181019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</a:rPr>
              <a:t>2018 год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9228" y="5400755"/>
            <a:ext cx="442363" cy="419116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11622" y="5400755"/>
            <a:ext cx="118102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2019 год</a:t>
            </a:r>
            <a:endParaRPr lang="ru-RU" alt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V="1">
            <a:off x="9363361" y="2484529"/>
            <a:ext cx="668215" cy="1055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2978025" y="3617940"/>
            <a:ext cx="1934633" cy="783731"/>
          </a:xfrm>
          <a:prstGeom prst="wedgeRectCallout">
            <a:avLst>
              <a:gd name="adj1" fmla="val 65077"/>
              <a:gd name="adj2" fmla="val 134526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lang="ru-RU" alt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</a:t>
            </a:r>
            <a:r>
              <a:rPr lang="ru-RU" alt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altLang="ru-RU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endParaRPr lang="ru-RU" alt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5" name="AutoShape 16"/>
          <p:cNvSpPr>
            <a:spLocks noChangeArrowheads="1"/>
          </p:cNvSpPr>
          <p:nvPr/>
        </p:nvSpPr>
        <p:spPr bwMode="auto">
          <a:xfrm>
            <a:off x="8081818" y="1265382"/>
            <a:ext cx="1855443" cy="690143"/>
          </a:xfrm>
          <a:prstGeom prst="wedgeRectCallout">
            <a:avLst>
              <a:gd name="adj1" fmla="val 39666"/>
              <a:gd name="adj2" fmla="val 121785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lang="ru-RU" alt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ru-RU" alt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млн.руб</a:t>
            </a:r>
            <a:endParaRPr lang="ru-RU" alt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V="1">
            <a:off x="4912658" y="4928085"/>
            <a:ext cx="68580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33309094"/>
              </p:ext>
            </p:extLst>
          </p:nvPr>
        </p:nvGraphicFramePr>
        <p:xfrm>
          <a:off x="22228" y="0"/>
          <a:ext cx="5491066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 flipH="1">
            <a:off x="248004" y="1457908"/>
            <a:ext cx="20865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2019 г.</a:t>
            </a: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722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0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BE1CE-0172-4773-A116-D756ACFAD5A6}" type="slidenum">
              <a:rPr lang="ru-RU" altLang="ru-RU"/>
              <a:pPr>
                <a:defRPr/>
              </a:pPr>
              <a:t>3</a:t>
            </a:fld>
            <a:endParaRPr lang="ru-RU" altLang="ru-RU" dirty="0"/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278416"/>
              </p:ext>
            </p:extLst>
          </p:nvPr>
        </p:nvGraphicFramePr>
        <p:xfrm>
          <a:off x="3116063" y="1107996"/>
          <a:ext cx="9004917" cy="559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2228" y="-16520"/>
            <a:ext cx="5485703" cy="461665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46888" y="461665"/>
            <a:ext cx="1131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ПОСТУПЛЕНИЕ НАЛОГА ФИЗИЧЕСКИХ ЛИЦ,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356996529"/>
              </p:ext>
            </p:extLst>
          </p:nvPr>
        </p:nvGraphicFramePr>
        <p:xfrm>
          <a:off x="337351" y="1171852"/>
          <a:ext cx="4492103" cy="225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50922" y="3053918"/>
            <a:ext cx="57512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КРУПНЕЙШИЕ ПЛАТЕЛЬЩИКИ</a:t>
            </a:r>
          </a:p>
          <a:p>
            <a:endParaRPr lang="ru-RU" b="1" dirty="0" smtClean="0"/>
          </a:p>
          <a:p>
            <a:r>
              <a:rPr lang="ru-RU" b="1" dirty="0" smtClean="0"/>
              <a:t>ООО «ГАЗПРОМ БУРЕНИЕ»- 16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(15%)</a:t>
            </a:r>
          </a:p>
          <a:p>
            <a:r>
              <a:rPr lang="ru-RU" b="1" dirty="0" smtClean="0"/>
              <a:t>ООО «ГАЗПРОМ-ДОБЫЧА-ИРКУТСК»-13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(12%)</a:t>
            </a:r>
            <a:endParaRPr lang="ru-RU" b="1" dirty="0"/>
          </a:p>
          <a:p>
            <a:r>
              <a:rPr lang="ru-RU" b="1" dirty="0" smtClean="0"/>
              <a:t>ООО «СПЕЦИАЛИЗИРОВАННАЯ СТРОИТЕЛЬНАЯ КОМПАНИЯ ГАЗРЕГИОН»-10 </a:t>
            </a:r>
            <a:r>
              <a:rPr lang="ru-RU" b="1" dirty="0" err="1" smtClean="0"/>
              <a:t>млн.руб</a:t>
            </a:r>
            <a:r>
              <a:rPr lang="ru-RU" b="1" dirty="0" smtClean="0"/>
              <a:t> (9%)</a:t>
            </a:r>
            <a:endParaRPr lang="ru-RU" b="1" dirty="0"/>
          </a:p>
          <a:p>
            <a:r>
              <a:rPr lang="ru-RU" b="1" dirty="0" smtClean="0"/>
              <a:t>ООО «УТТИСТ-БУРСЕРВИС»-10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(9%)</a:t>
            </a:r>
            <a:endParaRPr lang="ru-RU" b="1" dirty="0"/>
          </a:p>
          <a:p>
            <a:r>
              <a:rPr lang="ru-RU" b="1" dirty="0" smtClean="0"/>
              <a:t>ООО «ГАЗПРОМ-ОХРАНА» - 5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(5%)</a:t>
            </a:r>
            <a:endParaRPr lang="ru-RU" b="1" dirty="0"/>
          </a:p>
          <a:p>
            <a:r>
              <a:rPr lang="ru-RU" b="1" dirty="0" smtClean="0"/>
              <a:t>ООО «КРАСНОДАРГАЗСТРОЙ»-6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(5%)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5739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0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4461666"/>
              </p:ext>
            </p:extLst>
          </p:nvPr>
        </p:nvGraphicFramePr>
        <p:xfrm>
          <a:off x="1604659" y="922935"/>
          <a:ext cx="12868274" cy="655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9872663" y="6111876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1000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4</a:t>
            </a:fld>
            <a:endParaRPr lang="ru-RU" altLang="ru-RU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228" y="1"/>
            <a:ext cx="5780695" cy="492368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 flipH="1">
            <a:off x="562130" y="2181225"/>
            <a:ext cx="25056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2019 г.</a:t>
            </a: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722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855" y="557784"/>
            <a:ext cx="10072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2019 ГОДУ, МЛН.РУБ.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7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60549"/>
              </p:ext>
            </p:extLst>
          </p:nvPr>
        </p:nvGraphicFramePr>
        <p:xfrm>
          <a:off x="-621211" y="230820"/>
          <a:ext cx="12535044" cy="629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9228" y="4584957"/>
            <a:ext cx="442364" cy="409074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H="1">
            <a:off x="1111622" y="4584957"/>
            <a:ext cx="1181019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</a:rPr>
              <a:t>2018 год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9228" y="5400755"/>
            <a:ext cx="442363" cy="419116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11622" y="5400755"/>
            <a:ext cx="118102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2019 год</a:t>
            </a:r>
            <a:endParaRPr lang="ru-RU" alt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>
            <a:off x="7191375" y="4994030"/>
            <a:ext cx="466725" cy="1780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2823099" y="1260629"/>
            <a:ext cx="1409933" cy="639192"/>
          </a:xfrm>
          <a:prstGeom prst="wedgeRectCallout">
            <a:avLst>
              <a:gd name="adj1" fmla="val 45674"/>
              <a:gd name="adj2" fmla="val 107058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r>
              <a:rPr lang="ru-RU" alt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altLang="ru-RU" sz="1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endPara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V="1">
            <a:off x="4284589" y="2165188"/>
            <a:ext cx="328475" cy="1104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6353013"/>
              </p:ext>
            </p:extLst>
          </p:nvPr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 flipH="1">
            <a:off x="321931" y="1457907"/>
            <a:ext cx="20865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2019 г.</a:t>
            </a: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713</a:t>
            </a:r>
            <a:endParaRPr lang="ru-RU" sz="40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4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0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78744907"/>
              </p:ext>
            </p:extLst>
          </p:nvPr>
        </p:nvGraphicFramePr>
        <p:xfrm>
          <a:off x="5850384" y="1455938"/>
          <a:ext cx="6328094" cy="540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2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6706297" y="0"/>
            <a:ext cx="5485703" cy="461665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83076" y="448143"/>
            <a:ext cx="10955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ПО РАЗДЕЛАМ В ДИНАМИКЕ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191198"/>
              </p:ext>
            </p:extLst>
          </p:nvPr>
        </p:nvGraphicFramePr>
        <p:xfrm>
          <a:off x="4343401" y="762001"/>
          <a:ext cx="8553450" cy="7077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439119"/>
              </p:ext>
            </p:extLst>
          </p:nvPr>
        </p:nvGraphicFramePr>
        <p:xfrm>
          <a:off x="-630314" y="1482570"/>
          <a:ext cx="8229599" cy="584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666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0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2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90519411"/>
              </p:ext>
            </p:extLst>
          </p:nvPr>
        </p:nvGraphicFramePr>
        <p:xfrm>
          <a:off x="371331" y="296882"/>
          <a:ext cx="11471565" cy="656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6706297" y="0"/>
            <a:ext cx="5485703" cy="461665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0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356</Words>
  <Application>Microsoft Office PowerPoint</Application>
  <PresentationFormat>Широкоэкранный</PresentationFormat>
  <Paragraphs>117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Verdana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</dc:creator>
  <cp:lastModifiedBy>User</cp:lastModifiedBy>
  <cp:revision>108</cp:revision>
  <dcterms:created xsi:type="dcterms:W3CDTF">2020-02-27T07:23:08Z</dcterms:created>
  <dcterms:modified xsi:type="dcterms:W3CDTF">2020-07-02T02:16:14Z</dcterms:modified>
</cp:coreProperties>
</file>